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6858000" cy="9906000" type="A4"/>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24" userDrawn="1">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 roundtripDataSignature="AMtx7mhzw2zhVmX4YyzBXD2gz5A9icohY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あさ　古垣" initials="あさ　古垣" lastIdx="1" clrIdx="0">
    <p:extLst>
      <p:ext uri="{19B8F6BF-5375-455C-9EA6-DF929625EA0E}">
        <p15:presenceInfo xmlns:p15="http://schemas.microsoft.com/office/powerpoint/2012/main" userId="あさ　古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1F39"/>
    <a:srgbClr val="FFFFFF"/>
    <a:srgbClr val="996600"/>
    <a:srgbClr val="B4916B"/>
    <a:srgbClr val="014175"/>
    <a:srgbClr val="602C55"/>
    <a:srgbClr val="22376A"/>
    <a:srgbClr val="5E6996"/>
    <a:srgbClr val="091F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0" autoAdjust="0"/>
    <p:restoredTop sz="91218" autoAdjust="0"/>
  </p:normalViewPr>
  <p:slideViewPr>
    <p:cSldViewPr snapToGrid="0">
      <p:cViewPr>
        <p:scale>
          <a:sx n="100" d="100"/>
          <a:sy n="100" d="100"/>
        </p:scale>
        <p:origin x="2550" y="-864"/>
      </p:cViewPr>
      <p:guideLst>
        <p:guide orient="horz" pos="5524"/>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presProps" Target="presProps.xml"/><Relationship Id="rId10" Type="http://schemas.openxmlformats.org/officeDocument/2006/relationships/commentAuthors" Target="commentAuthors.xml"/><Relationship Id="rId4" Type="http://schemas.openxmlformats.org/officeDocument/2006/relationships/notesMaster" Target="notesMasters/notesMaster1.xml"/><Relationship Id="rId9" Type="http://customschemas.google.com/relationships/presentationmetadata" Target="meta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22825" y="739950"/>
            <a:ext cx="4490700" cy="36998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575" y="4686475"/>
            <a:ext cx="5388600" cy="44398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3575" y="4686475"/>
            <a:ext cx="5388600" cy="4439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087563" y="739775"/>
            <a:ext cx="2560637"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73575" y="4686475"/>
            <a:ext cx="5388600" cy="4439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087563" y="739775"/>
            <a:ext cx="2560637"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6" name="Google Shape;26;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8"/>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9" name="Google Shape;39;p9"/>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9"/>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1" name="Google Shape;41;p9"/>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12"/>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3"/>
          <p:cNvSpPr>
            <a:spLocks noGrp="1"/>
          </p:cNvSpPr>
          <p:nvPr>
            <p:ph type="pic" idx="2"/>
          </p:nvPr>
        </p:nvSpPr>
        <p:spPr>
          <a:xfrm>
            <a:off x="2915543" y="1426283"/>
            <a:ext cx="3471863" cy="7039681"/>
          </a:xfrm>
          <a:prstGeom prst="rect">
            <a:avLst/>
          </a:prstGeom>
          <a:noFill/>
          <a:ln>
            <a:noFill/>
          </a:ln>
        </p:spPr>
      </p:sp>
      <p:sp>
        <p:nvSpPr>
          <p:cNvPr id="64" name="Google Shape;64;p13"/>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1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65881" y="496597"/>
            <a:ext cx="6726237" cy="2677147"/>
          </a:xfrm>
          <a:prstGeom prst="rect">
            <a:avLst/>
          </a:prstGeom>
          <a:solidFill>
            <a:srgbClr val="B4916B">
              <a:alpha val="92000"/>
            </a:srgbClr>
          </a:solidFill>
          <a:ln w="25400" cap="flat" cmpd="sng">
            <a:solidFill>
              <a:srgbClr val="9966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1" i="0" u="none" strike="noStrike" cap="none">
              <a:solidFill>
                <a:srgbClr val="0F1111"/>
              </a:solidFill>
              <a:latin typeface="BIZ UDPゴシック" panose="020B0400000000000000" pitchFamily="50" charset="-128"/>
              <a:ea typeface="BIZ UDPゴシック" panose="020B0400000000000000" pitchFamily="50" charset="-128"/>
              <a:sym typeface="Arial"/>
            </a:endParaRPr>
          </a:p>
        </p:txBody>
      </p:sp>
      <p:sp>
        <p:nvSpPr>
          <p:cNvPr id="85" name="Google Shape;85;p1"/>
          <p:cNvSpPr txBox="1"/>
          <p:nvPr/>
        </p:nvSpPr>
        <p:spPr>
          <a:xfrm>
            <a:off x="1074466" y="3710740"/>
            <a:ext cx="4632868" cy="276959"/>
          </a:xfrm>
          <a:prstGeom prst="rect">
            <a:avLst/>
          </a:prstGeom>
          <a:solidFill>
            <a:srgbClr val="B4916B"/>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lang="ja-JP" altLang="en-US" sz="1200" b="1" i="0" u="none" strike="noStrike" cap="none" dirty="0">
              <a:solidFill>
                <a:schemeClr val="bg1"/>
              </a:solidFill>
              <a:latin typeface="BIZ UDPゴシック" panose="020B0400000000000000" pitchFamily="50" charset="-128"/>
              <a:ea typeface="BIZ UDPゴシック" panose="020B0400000000000000" pitchFamily="50" charset="-128"/>
              <a:sym typeface="Arial"/>
            </a:endParaRPr>
          </a:p>
        </p:txBody>
      </p:sp>
      <p:sp>
        <p:nvSpPr>
          <p:cNvPr id="86" name="Google Shape;86;p1"/>
          <p:cNvSpPr/>
          <p:nvPr/>
        </p:nvSpPr>
        <p:spPr>
          <a:xfrm>
            <a:off x="-7245" y="127675"/>
            <a:ext cx="3549650" cy="27699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ja-JP" sz="1200" b="1" i="0" u="none" strike="noStrike" cap="none" dirty="0">
                <a:solidFill>
                  <a:schemeClr val="dk1"/>
                </a:solidFill>
                <a:latin typeface="BIZ UDPゴシック" panose="020B0400000000000000" pitchFamily="50" charset="-128"/>
                <a:ea typeface="BIZ UDPゴシック" panose="020B0400000000000000" pitchFamily="50" charset="-128"/>
                <a:sym typeface="Arial"/>
              </a:rPr>
              <a:t>NEWS RELEASE</a:t>
            </a:r>
            <a:r>
              <a:rPr lang="ja-JP" sz="800" b="1" i="0" u="none" strike="noStrike" cap="none" dirty="0">
                <a:solidFill>
                  <a:schemeClr val="dk1"/>
                </a:solidFill>
                <a:latin typeface="BIZ UDPゴシック" panose="020B0400000000000000" pitchFamily="50" charset="-128"/>
                <a:ea typeface="BIZ UDPゴシック" panose="020B0400000000000000" pitchFamily="50" charset="-128"/>
                <a:sym typeface="Arial"/>
              </a:rPr>
              <a:t>【書籍のご案内】　　</a:t>
            </a:r>
            <a:endParaRPr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87" name="Google Shape;87;p1"/>
          <p:cNvSpPr/>
          <p:nvPr/>
        </p:nvSpPr>
        <p:spPr>
          <a:xfrm>
            <a:off x="80962" y="5455256"/>
            <a:ext cx="6711155" cy="4402480"/>
          </a:xfrm>
          <a:prstGeom prst="rect">
            <a:avLst/>
          </a:prstGeom>
          <a:noFill/>
          <a:ln w="25400" cap="flat" cmpd="sng">
            <a:solidFill>
              <a:srgbClr val="9966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lt1"/>
              </a:solidFill>
              <a:latin typeface="BIZ UDPゴシック" panose="020B0400000000000000" pitchFamily="50" charset="-128"/>
              <a:ea typeface="BIZ UDPゴシック" panose="020B0400000000000000" pitchFamily="50" charset="-128"/>
              <a:sym typeface="Arial"/>
            </a:endParaRPr>
          </a:p>
        </p:txBody>
      </p:sp>
      <p:sp>
        <p:nvSpPr>
          <p:cNvPr id="88" name="Google Shape;88;p1"/>
          <p:cNvSpPr txBox="1"/>
          <p:nvPr/>
        </p:nvSpPr>
        <p:spPr>
          <a:xfrm>
            <a:off x="798" y="-35333"/>
            <a:ext cx="103105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i="0" u="sng" strike="noStrike" cap="none">
                <a:solidFill>
                  <a:schemeClr val="dk1"/>
                </a:solidFill>
                <a:latin typeface="BIZ UDPゴシック" panose="020B0400000000000000" pitchFamily="50" charset="-128"/>
                <a:ea typeface="BIZ UDPゴシック" panose="020B0400000000000000" pitchFamily="50" charset="-128"/>
                <a:sym typeface="Arial"/>
              </a:rPr>
              <a:t>報道関係各位</a:t>
            </a:r>
            <a:endParaRPr>
              <a:latin typeface="BIZ UDPゴシック" panose="020B0400000000000000" pitchFamily="50" charset="-128"/>
              <a:ea typeface="BIZ UDPゴシック" panose="020B0400000000000000" pitchFamily="50" charset="-128"/>
            </a:endParaRPr>
          </a:p>
        </p:txBody>
      </p:sp>
      <p:sp>
        <p:nvSpPr>
          <p:cNvPr id="89" name="Google Shape;89;p1"/>
          <p:cNvSpPr/>
          <p:nvPr/>
        </p:nvSpPr>
        <p:spPr>
          <a:xfrm>
            <a:off x="42517" y="7803749"/>
            <a:ext cx="256032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b="1" dirty="0">
                <a:solidFill>
                  <a:schemeClr val="dk1"/>
                </a:solidFill>
                <a:latin typeface="BIZ UDPゴシック" panose="020B0400000000000000" pitchFamily="50" charset="-128"/>
                <a:ea typeface="BIZ UDPゴシック" panose="020B0400000000000000" pitchFamily="50" charset="-128"/>
                <a:sym typeface="Arial"/>
              </a:rPr>
              <a:t>【プロフィール】</a:t>
            </a:r>
            <a:endParaRPr dirty="0">
              <a:latin typeface="BIZ UDPゴシック" panose="020B0400000000000000" pitchFamily="50" charset="-128"/>
              <a:ea typeface="BIZ UDPゴシック" panose="020B0400000000000000" pitchFamily="50" charset="-128"/>
            </a:endParaRPr>
          </a:p>
        </p:txBody>
      </p:sp>
      <p:sp>
        <p:nvSpPr>
          <p:cNvPr id="90" name="Google Shape;90;p1"/>
          <p:cNvSpPr/>
          <p:nvPr/>
        </p:nvSpPr>
        <p:spPr>
          <a:xfrm>
            <a:off x="27023" y="4027559"/>
            <a:ext cx="691469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200" b="0" i="0" dirty="0">
                <a:solidFill>
                  <a:srgbClr val="333333"/>
                </a:solidFill>
                <a:latin typeface="BIZ UDPゴシック" panose="020B0400000000000000" pitchFamily="50" charset="-128"/>
                <a:ea typeface="BIZ UDPゴシック" panose="020B0400000000000000" pitchFamily="50" charset="-128"/>
                <a:sym typeface="Arial"/>
              </a:rPr>
              <a:t>　日本の建築技法・文化を守る</a:t>
            </a:r>
            <a:r>
              <a:rPr lang="ja-JP" altLang="en-US" sz="1200" b="0" i="0" spc="-100" dirty="0">
                <a:solidFill>
                  <a:srgbClr val="333333"/>
                </a:solidFill>
                <a:latin typeface="BIZ UDPゴシック" panose="020B0400000000000000" pitchFamily="50" charset="-128"/>
                <a:ea typeface="BIZ UDPゴシック" panose="020B0400000000000000" pitchFamily="50" charset="-128"/>
                <a:sym typeface="Arial"/>
              </a:rPr>
              <a:t>「古民家・古木サーキュラーエコノミー</a:t>
            </a:r>
            <a:r>
              <a:rPr lang="en-US" altLang="ja-JP" sz="1200" b="0" i="0" spc="-100" dirty="0">
                <a:solidFill>
                  <a:srgbClr val="333333"/>
                </a:solidFill>
                <a:latin typeface="BIZ UDPゴシック" panose="020B0400000000000000" pitchFamily="50" charset="-128"/>
                <a:ea typeface="BIZ UDPゴシック" panose="020B0400000000000000" pitchFamily="50" charset="-128"/>
                <a:sym typeface="Arial"/>
              </a:rPr>
              <a:t>(</a:t>
            </a:r>
            <a:r>
              <a:rPr lang="ja-JP" altLang="en-US" sz="1200" b="0" i="0" spc="-100" dirty="0">
                <a:solidFill>
                  <a:srgbClr val="333333"/>
                </a:solidFill>
                <a:latin typeface="BIZ UDPゴシック" panose="020B0400000000000000" pitchFamily="50" charset="-128"/>
                <a:ea typeface="BIZ UDPゴシック" panose="020B0400000000000000" pitchFamily="50" charset="-128"/>
                <a:sym typeface="Arial"/>
              </a:rPr>
              <a:t>循環型経済</a:t>
            </a:r>
            <a:r>
              <a:rPr lang="en-US" altLang="ja-JP" sz="1200" b="0" i="0" spc="-100" dirty="0">
                <a:solidFill>
                  <a:srgbClr val="333333"/>
                </a:solidFill>
                <a:latin typeface="BIZ UDPゴシック" panose="020B0400000000000000" pitchFamily="50" charset="-128"/>
                <a:ea typeface="BIZ UDPゴシック" panose="020B0400000000000000" pitchFamily="50" charset="-128"/>
                <a:sym typeface="Arial"/>
              </a:rPr>
              <a:t>)</a:t>
            </a:r>
            <a:r>
              <a:rPr lang="ja-JP" altLang="en-US" sz="1200" b="0" i="0" spc="-100" dirty="0">
                <a:solidFill>
                  <a:srgbClr val="333333"/>
                </a:solidFill>
                <a:latin typeface="BIZ UDPゴシック" panose="020B0400000000000000" pitchFamily="50" charset="-128"/>
                <a:ea typeface="BIZ UDPゴシック" panose="020B0400000000000000" pitchFamily="50" charset="-128"/>
                <a:sym typeface="Arial"/>
              </a:rPr>
              <a:t>」でグッドデザイン賞を受賞</a:t>
            </a:r>
            <a:r>
              <a:rPr lang="ja-JP" altLang="en-US" sz="1200" b="0" i="0" dirty="0">
                <a:solidFill>
                  <a:srgbClr val="333333"/>
                </a:solidFill>
                <a:latin typeface="BIZ UDPゴシック" panose="020B0400000000000000" pitchFamily="50" charset="-128"/>
                <a:ea typeface="BIZ UDPゴシック" panose="020B0400000000000000" pitchFamily="50" charset="-128"/>
                <a:sym typeface="Arial"/>
              </a:rPr>
              <a:t>した山翠舎（</a:t>
            </a:r>
            <a:r>
              <a:rPr lang="zh-TW" altLang="en-US" sz="1200" b="0" i="0" dirty="0">
                <a:solidFill>
                  <a:srgbClr val="333333"/>
                </a:solidFill>
                <a:latin typeface="BIZ UDPゴシック" panose="020B0400000000000000" pitchFamily="50" charset="-128"/>
                <a:ea typeface="BIZ UDPゴシック" panose="020B0400000000000000" pitchFamily="50" charset="-128"/>
                <a:sym typeface="Arial"/>
              </a:rPr>
              <a:t>長野県長野市</a:t>
            </a:r>
            <a:r>
              <a:rPr lang="ja-JP" altLang="en-US" sz="1200" b="0" i="0" dirty="0">
                <a:solidFill>
                  <a:srgbClr val="333333"/>
                </a:solidFill>
                <a:latin typeface="BIZ UDPゴシック" panose="020B0400000000000000" pitchFamily="50" charset="-128"/>
                <a:ea typeface="BIZ UDPゴシック" panose="020B0400000000000000" pitchFamily="50" charset="-128"/>
                <a:sym typeface="Arial"/>
              </a:rPr>
              <a:t>）。</a:t>
            </a:r>
            <a:r>
              <a:rPr lang="en-US" altLang="ja-JP" sz="1200" b="0" i="0" dirty="0">
                <a:solidFill>
                  <a:srgbClr val="333333"/>
                </a:solidFill>
                <a:latin typeface="BIZ UDPゴシック" panose="020B0400000000000000" pitchFamily="50" charset="-128"/>
                <a:ea typeface="BIZ UDPゴシック" panose="020B0400000000000000" pitchFamily="50" charset="-128"/>
                <a:sym typeface="Arial"/>
              </a:rPr>
              <a:t>2023</a:t>
            </a:r>
            <a:r>
              <a:rPr lang="ja-JP" altLang="en-US" sz="1200" b="0" i="0" dirty="0">
                <a:solidFill>
                  <a:srgbClr val="333333"/>
                </a:solidFill>
                <a:latin typeface="BIZ UDPゴシック" panose="020B0400000000000000" pitchFamily="50" charset="-128"/>
                <a:ea typeface="BIZ UDPゴシック" panose="020B0400000000000000" pitchFamily="50" charset="-128"/>
                <a:sym typeface="Arial"/>
              </a:rPr>
              <a:t>年</a:t>
            </a:r>
            <a:r>
              <a:rPr lang="en-US" altLang="ja-JP" sz="1200" b="0" i="0" dirty="0">
                <a:solidFill>
                  <a:srgbClr val="333333"/>
                </a:solidFill>
                <a:latin typeface="BIZ UDPゴシック" panose="020B0400000000000000" pitchFamily="50" charset="-128"/>
                <a:ea typeface="BIZ UDPゴシック" panose="020B0400000000000000" pitchFamily="50" charset="-128"/>
                <a:sym typeface="Arial"/>
              </a:rPr>
              <a:t>2</a:t>
            </a:r>
            <a:r>
              <a:rPr lang="ja-JP" altLang="en-US" sz="1200" b="0" i="0" dirty="0">
                <a:solidFill>
                  <a:srgbClr val="333333"/>
                </a:solidFill>
                <a:latin typeface="BIZ UDPゴシック" panose="020B0400000000000000" pitchFamily="50" charset="-128"/>
                <a:ea typeface="BIZ UDPゴシック" panose="020B0400000000000000" pitchFamily="50" charset="-128"/>
                <a:sym typeface="Arial"/>
              </a:rPr>
              <a:t>月</a:t>
            </a:r>
            <a:r>
              <a:rPr lang="en-US" altLang="ja-JP" sz="1200" b="0" i="0" dirty="0">
                <a:solidFill>
                  <a:srgbClr val="333333"/>
                </a:solidFill>
                <a:latin typeface="BIZ UDPゴシック" panose="020B0400000000000000" pitchFamily="50" charset="-128"/>
                <a:ea typeface="BIZ UDPゴシック" panose="020B0400000000000000" pitchFamily="50" charset="-128"/>
                <a:sym typeface="Arial"/>
              </a:rPr>
              <a:t>3</a:t>
            </a:r>
            <a:r>
              <a:rPr lang="ja-JP" altLang="en-US" sz="1200" b="0" i="0" dirty="0">
                <a:solidFill>
                  <a:srgbClr val="333333"/>
                </a:solidFill>
                <a:latin typeface="BIZ UDPゴシック" panose="020B0400000000000000" pitchFamily="50" charset="-128"/>
                <a:ea typeface="BIZ UDPゴシック" panose="020B0400000000000000" pitchFamily="50" charset="-128"/>
                <a:sym typeface="Arial"/>
              </a:rPr>
              <a:t>日放送のテレビ東京 </a:t>
            </a:r>
            <a:r>
              <a:rPr lang="en-US" altLang="ja-JP" sz="1200" b="0" i="0" dirty="0">
                <a:solidFill>
                  <a:srgbClr val="333333"/>
                </a:solidFill>
                <a:latin typeface="BIZ UDPゴシック" panose="020B0400000000000000" pitchFamily="50" charset="-128"/>
                <a:ea typeface="BIZ UDPゴシック" panose="020B0400000000000000" pitchFamily="50" charset="-128"/>
                <a:sym typeface="Arial"/>
              </a:rPr>
              <a:t>『</a:t>
            </a:r>
            <a:r>
              <a:rPr lang="ja-JP" altLang="en-US" sz="1200" b="0" i="0" dirty="0">
                <a:solidFill>
                  <a:srgbClr val="333333"/>
                </a:solidFill>
                <a:latin typeface="BIZ UDPゴシック" panose="020B0400000000000000" pitchFamily="50" charset="-128"/>
                <a:ea typeface="BIZ UDPゴシック" panose="020B0400000000000000" pitchFamily="50" charset="-128"/>
                <a:sym typeface="Arial"/>
              </a:rPr>
              <a:t>日経スペシャル ガイアの夜明け</a:t>
            </a:r>
            <a:r>
              <a:rPr lang="en-US" altLang="ja-JP" sz="1200" b="0" i="0" dirty="0">
                <a:solidFill>
                  <a:srgbClr val="333333"/>
                </a:solidFill>
                <a:latin typeface="BIZ UDPゴシック" panose="020B0400000000000000" pitchFamily="50" charset="-128"/>
                <a:ea typeface="BIZ UDPゴシック" panose="020B0400000000000000" pitchFamily="50" charset="-128"/>
                <a:sym typeface="Arial"/>
              </a:rPr>
              <a:t>』</a:t>
            </a:r>
            <a:r>
              <a:rPr lang="ja-JP" altLang="en-US" sz="1200" b="0" i="0" dirty="0">
                <a:solidFill>
                  <a:srgbClr val="333333"/>
                </a:solidFill>
                <a:latin typeface="BIZ UDPゴシック" panose="020B0400000000000000" pitchFamily="50" charset="-128"/>
                <a:ea typeface="BIZ UDPゴシック" panose="020B0400000000000000" pitchFamily="50" charset="-128"/>
                <a:sym typeface="Arial"/>
              </a:rPr>
              <a:t>でもその取り組みが紹介され話題となりました。</a:t>
            </a:r>
          </a:p>
          <a:p>
            <a:pPr marL="0" marR="0" lvl="0" indent="0" algn="l" rtl="0">
              <a:spcBef>
                <a:spcPts val="0"/>
              </a:spcBef>
              <a:spcAft>
                <a:spcPts val="0"/>
              </a:spcAft>
              <a:buNone/>
            </a:pPr>
            <a:r>
              <a:rPr lang="ja-JP" altLang="en-US" sz="1200" b="0" i="0" dirty="0">
                <a:solidFill>
                  <a:srgbClr val="333333"/>
                </a:solidFill>
                <a:latin typeface="BIZ UDPゴシック" panose="020B0400000000000000" pitchFamily="50" charset="-128"/>
                <a:ea typeface="BIZ UDPゴシック" panose="020B0400000000000000" pitchFamily="50" charset="-128"/>
                <a:sym typeface="Arial"/>
              </a:rPr>
              <a:t>  古民家の解体から古木を収集・備蓄・整備し、単なる販売に止まらず設計・施工までも手掛けることで再利用を促しながら、地方ビジネスの可能性を広げる同社の挑戦を紹介します。</a:t>
            </a:r>
          </a:p>
          <a:p>
            <a:pPr marL="0" marR="0" lvl="0" indent="0" algn="l" rtl="0">
              <a:spcBef>
                <a:spcPts val="0"/>
              </a:spcBef>
              <a:spcAft>
                <a:spcPts val="0"/>
              </a:spcAft>
              <a:buNone/>
            </a:pPr>
            <a:r>
              <a:rPr lang="ja-JP" altLang="en-US" sz="1200" b="0" i="0" dirty="0">
                <a:solidFill>
                  <a:srgbClr val="333333"/>
                </a:solidFill>
                <a:latin typeface="BIZ UDPゴシック" panose="020B0400000000000000" pitchFamily="50" charset="-128"/>
                <a:ea typeface="BIZ UDPゴシック" panose="020B0400000000000000" pitchFamily="50" charset="-128"/>
                <a:sym typeface="Arial"/>
              </a:rPr>
              <a:t>   いかにして古民家・古木から価値を産み出し、地域を活性化しながら、企業としても成長を続けているのか</a:t>
            </a:r>
            <a:r>
              <a:rPr lang="en-US" altLang="ja-JP" sz="1200" b="0" i="0" dirty="0">
                <a:solidFill>
                  <a:srgbClr val="333333"/>
                </a:solidFill>
                <a:latin typeface="BIZ UDPゴシック" panose="020B0400000000000000" pitchFamily="50" charset="-128"/>
                <a:ea typeface="BIZ UDPゴシック" panose="020B0400000000000000" pitchFamily="50" charset="-128"/>
                <a:sym typeface="Arial"/>
              </a:rPr>
              <a:t>?</a:t>
            </a:r>
            <a:r>
              <a:rPr lang="ja-JP" altLang="en-US" sz="1200" b="0" i="0" dirty="0">
                <a:solidFill>
                  <a:srgbClr val="333333"/>
                </a:solidFill>
                <a:latin typeface="BIZ UDPゴシック" panose="020B0400000000000000" pitchFamily="50" charset="-128"/>
                <a:ea typeface="BIZ UDPゴシック" panose="020B0400000000000000" pitchFamily="50" charset="-128"/>
                <a:sym typeface="Arial"/>
              </a:rPr>
              <a:t>サステナブルな循環型ビジネスのヒントがここにあります。</a:t>
            </a:r>
            <a:endParaRPr dirty="0">
              <a:latin typeface="BIZ UDPゴシック" panose="020B0400000000000000" pitchFamily="50" charset="-128"/>
              <a:ea typeface="BIZ UDPゴシック" panose="020B0400000000000000" pitchFamily="50" charset="-128"/>
            </a:endParaRPr>
          </a:p>
        </p:txBody>
      </p:sp>
      <p:pic>
        <p:nvPicPr>
          <p:cNvPr id="91" name="Google Shape;91;p1"/>
          <p:cNvPicPr preferRelativeResize="0"/>
          <p:nvPr/>
        </p:nvPicPr>
        <p:blipFill rotWithShape="1">
          <a:blip r:embed="rId3">
            <a:alphaModFix/>
          </a:blip>
          <a:srcRect/>
          <a:stretch/>
        </p:blipFill>
        <p:spPr>
          <a:xfrm>
            <a:off x="5584386" y="222543"/>
            <a:ext cx="1185260" cy="212976"/>
          </a:xfrm>
          <a:prstGeom prst="rect">
            <a:avLst/>
          </a:prstGeom>
          <a:noFill/>
          <a:ln>
            <a:noFill/>
          </a:ln>
        </p:spPr>
      </p:pic>
      <p:sp>
        <p:nvSpPr>
          <p:cNvPr id="92" name="Google Shape;92;p1"/>
          <p:cNvSpPr/>
          <p:nvPr/>
        </p:nvSpPr>
        <p:spPr>
          <a:xfrm>
            <a:off x="95857" y="7009652"/>
            <a:ext cx="4525168"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200" b="0" i="0" dirty="0">
                <a:solidFill>
                  <a:srgbClr val="000000"/>
                </a:solidFill>
                <a:latin typeface="BIZ UDPゴシック" panose="020B0400000000000000" pitchFamily="50" charset="-128"/>
                <a:ea typeface="BIZ UDPゴシック" panose="020B0400000000000000" pitchFamily="50" charset="-128"/>
                <a:sym typeface="Arial"/>
              </a:rPr>
              <a:t>第１章 捨てられるものを磨こう</a:t>
            </a:r>
            <a:endParaRPr lang="en-US" altLang="ja-JP" sz="1200" b="0" i="0" dirty="0">
              <a:solidFill>
                <a:srgbClr val="000000"/>
              </a:solidFill>
              <a:latin typeface="BIZ UDPゴシック" panose="020B0400000000000000" pitchFamily="50" charset="-128"/>
              <a:ea typeface="BIZ UDPゴシック" panose="020B0400000000000000" pitchFamily="50" charset="-128"/>
              <a:sym typeface="Arial"/>
            </a:endParaRPr>
          </a:p>
          <a:p>
            <a:pPr marL="0" marR="0" lvl="0" indent="0" algn="l" rtl="0">
              <a:spcBef>
                <a:spcPts val="0"/>
              </a:spcBef>
              <a:spcAft>
                <a:spcPts val="0"/>
              </a:spcAft>
              <a:buNone/>
            </a:pPr>
            <a:r>
              <a:rPr lang="ja-JP" altLang="en-US" sz="1200" b="0" i="0" dirty="0">
                <a:solidFill>
                  <a:srgbClr val="000000"/>
                </a:solidFill>
                <a:latin typeface="BIZ UDPゴシック" panose="020B0400000000000000" pitchFamily="50" charset="-128"/>
                <a:ea typeface="BIZ UDPゴシック" panose="020B0400000000000000" pitchFamily="50" charset="-128"/>
                <a:sym typeface="Arial"/>
              </a:rPr>
              <a:t>第</a:t>
            </a:r>
            <a:r>
              <a:rPr lang="en-US" altLang="ja-JP" sz="1200" b="0" i="0" dirty="0">
                <a:solidFill>
                  <a:srgbClr val="000000"/>
                </a:solidFill>
                <a:latin typeface="BIZ UDPゴシック" panose="020B0400000000000000" pitchFamily="50" charset="-128"/>
                <a:ea typeface="BIZ UDPゴシック" panose="020B0400000000000000" pitchFamily="50" charset="-128"/>
                <a:sym typeface="Arial"/>
              </a:rPr>
              <a:t>2</a:t>
            </a:r>
            <a:r>
              <a:rPr lang="ja-JP" altLang="en-US" sz="1200" b="0" i="0" dirty="0">
                <a:solidFill>
                  <a:srgbClr val="000000"/>
                </a:solidFill>
                <a:latin typeface="BIZ UDPゴシック" panose="020B0400000000000000" pitchFamily="50" charset="-128"/>
                <a:ea typeface="BIZ UDPゴシック" panose="020B0400000000000000" pitchFamily="50" charset="-128"/>
                <a:sym typeface="Arial"/>
              </a:rPr>
              <a:t>章 地方だからつくれるサーキュラーエコノミー</a:t>
            </a:r>
            <a:endParaRPr lang="en-US" altLang="ja-JP" sz="1200" b="0" i="0" dirty="0">
              <a:solidFill>
                <a:srgbClr val="000000"/>
              </a:solidFill>
              <a:latin typeface="BIZ UDPゴシック" panose="020B0400000000000000" pitchFamily="50" charset="-128"/>
              <a:ea typeface="BIZ UDPゴシック" panose="020B0400000000000000" pitchFamily="50" charset="-128"/>
              <a:sym typeface="Arial"/>
            </a:endParaRPr>
          </a:p>
          <a:p>
            <a:pPr marL="0" marR="0" lvl="0" indent="0" algn="l" rtl="0">
              <a:spcBef>
                <a:spcPts val="0"/>
              </a:spcBef>
              <a:spcAft>
                <a:spcPts val="0"/>
              </a:spcAft>
              <a:buNone/>
            </a:pPr>
            <a:r>
              <a:rPr lang="ja-JP" altLang="en-US" sz="1200" b="0" i="0" dirty="0">
                <a:solidFill>
                  <a:srgbClr val="000000"/>
                </a:solidFill>
                <a:latin typeface="BIZ UDPゴシック" panose="020B0400000000000000" pitchFamily="50" charset="-128"/>
                <a:ea typeface="BIZ UDPゴシック" panose="020B0400000000000000" pitchFamily="50" charset="-128"/>
                <a:sym typeface="Arial"/>
              </a:rPr>
              <a:t>第</a:t>
            </a:r>
            <a:r>
              <a:rPr lang="en-US" altLang="ja-JP" sz="1200" dirty="0">
                <a:latin typeface="BIZ UDPゴシック" panose="020B0400000000000000" pitchFamily="50" charset="-128"/>
                <a:ea typeface="BIZ UDPゴシック" panose="020B0400000000000000" pitchFamily="50" charset="-128"/>
              </a:rPr>
              <a:t>3</a:t>
            </a:r>
            <a:r>
              <a:rPr lang="ja-JP" altLang="en-US" sz="1200" b="0" i="0" dirty="0">
                <a:solidFill>
                  <a:srgbClr val="000000"/>
                </a:solidFill>
                <a:latin typeface="BIZ UDPゴシック" panose="020B0400000000000000" pitchFamily="50" charset="-128"/>
                <a:ea typeface="BIZ UDPゴシック" panose="020B0400000000000000" pitchFamily="50" charset="-128"/>
                <a:sym typeface="Arial"/>
              </a:rPr>
              <a:t>章 古民家</a:t>
            </a:r>
            <a:r>
              <a:rPr lang="en-US" altLang="ja-JP" sz="1200" b="0" i="0" dirty="0">
                <a:solidFill>
                  <a:srgbClr val="000000"/>
                </a:solidFill>
                <a:latin typeface="BIZ UDPゴシック" panose="020B0400000000000000" pitchFamily="50" charset="-128"/>
                <a:ea typeface="BIZ UDPゴシック" panose="020B0400000000000000" pitchFamily="50" charset="-128"/>
                <a:sym typeface="Arial"/>
              </a:rPr>
              <a:t>×</a:t>
            </a:r>
            <a:r>
              <a:rPr lang="ja-JP" altLang="en-US" sz="1200" b="0" i="0" dirty="0">
                <a:solidFill>
                  <a:srgbClr val="000000"/>
                </a:solidFill>
                <a:latin typeface="BIZ UDPゴシック" panose="020B0400000000000000" pitchFamily="50" charset="-128"/>
                <a:ea typeface="BIZ UDPゴシック" panose="020B0400000000000000" pitchFamily="50" charset="-128"/>
                <a:sym typeface="Arial"/>
              </a:rPr>
              <a:t>ビジネスが地域にもたらしたこと</a:t>
            </a:r>
            <a:endParaRPr lang="en-US" altLang="ja-JP" sz="1200" b="0" i="0" dirty="0">
              <a:solidFill>
                <a:srgbClr val="000000"/>
              </a:solidFill>
              <a:latin typeface="BIZ UDPゴシック" panose="020B0400000000000000" pitchFamily="50" charset="-128"/>
              <a:ea typeface="BIZ UDPゴシック" panose="020B0400000000000000" pitchFamily="50" charset="-128"/>
              <a:sym typeface="Arial"/>
            </a:endParaRPr>
          </a:p>
          <a:p>
            <a:pPr marL="0" marR="0" lvl="0" indent="0" algn="l" rtl="0">
              <a:spcBef>
                <a:spcPts val="0"/>
              </a:spcBef>
              <a:spcAft>
                <a:spcPts val="0"/>
              </a:spcAft>
              <a:buNone/>
            </a:pPr>
            <a:r>
              <a:rPr lang="ja-JP" altLang="en-US" sz="1200" b="0" i="0" dirty="0">
                <a:solidFill>
                  <a:srgbClr val="000000"/>
                </a:solidFill>
                <a:latin typeface="BIZ UDPゴシック" panose="020B0400000000000000" pitchFamily="50" charset="-128"/>
                <a:ea typeface="BIZ UDPゴシック" panose="020B0400000000000000" pitchFamily="50" charset="-128"/>
                <a:sym typeface="Arial"/>
              </a:rPr>
              <a:t>第</a:t>
            </a:r>
            <a:r>
              <a:rPr lang="en-US" altLang="ja-JP" sz="1200" b="0" i="0" dirty="0">
                <a:solidFill>
                  <a:srgbClr val="000000"/>
                </a:solidFill>
                <a:latin typeface="BIZ UDPゴシック" panose="020B0400000000000000" pitchFamily="50" charset="-128"/>
                <a:ea typeface="BIZ UDPゴシック" panose="020B0400000000000000" pitchFamily="50" charset="-128"/>
                <a:sym typeface="Arial"/>
              </a:rPr>
              <a:t>4</a:t>
            </a:r>
            <a:r>
              <a:rPr lang="ja-JP" altLang="en-US" sz="1200" b="0" i="0" dirty="0">
                <a:solidFill>
                  <a:srgbClr val="000000"/>
                </a:solidFill>
                <a:latin typeface="BIZ UDPゴシック" panose="020B0400000000000000" pitchFamily="50" charset="-128"/>
                <a:ea typeface="BIZ UDPゴシック" panose="020B0400000000000000" pitchFamily="50" charset="-128"/>
                <a:sym typeface="Arial"/>
              </a:rPr>
              <a:t>章 古民家でつなぐ地方と世界とこれからの社会</a:t>
            </a:r>
            <a:endParaRPr lang="en-US" altLang="ja-JP" sz="1200" b="0" i="0"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93" name="Google Shape;93;p1"/>
          <p:cNvSpPr/>
          <p:nvPr/>
        </p:nvSpPr>
        <p:spPr>
          <a:xfrm>
            <a:off x="52927" y="6757217"/>
            <a:ext cx="256032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b="1" dirty="0">
                <a:solidFill>
                  <a:schemeClr val="dk1"/>
                </a:solidFill>
                <a:latin typeface="BIZ UDPゴシック" panose="020B0400000000000000" pitchFamily="50" charset="-128"/>
                <a:ea typeface="BIZ UDPゴシック" panose="020B0400000000000000" pitchFamily="50" charset="-128"/>
                <a:sym typeface="Arial"/>
              </a:rPr>
              <a:t>【目次】</a:t>
            </a:r>
            <a:endParaRPr dirty="0">
              <a:latin typeface="BIZ UDPゴシック" panose="020B0400000000000000" pitchFamily="50" charset="-128"/>
              <a:ea typeface="BIZ UDPゴシック" panose="020B0400000000000000" pitchFamily="50" charset="-128"/>
            </a:endParaRPr>
          </a:p>
        </p:txBody>
      </p:sp>
      <p:sp>
        <p:nvSpPr>
          <p:cNvPr id="96" name="Google Shape;96;p1"/>
          <p:cNvSpPr/>
          <p:nvPr/>
        </p:nvSpPr>
        <p:spPr>
          <a:xfrm>
            <a:off x="5689161" y="-32566"/>
            <a:ext cx="153789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50" dirty="0">
                <a:solidFill>
                  <a:schemeClr val="dk1"/>
                </a:solidFill>
                <a:latin typeface="BIZ UDPゴシック" panose="020B0400000000000000" pitchFamily="50" charset="-128"/>
                <a:ea typeface="BIZ UDPゴシック" panose="020B0400000000000000" pitchFamily="50" charset="-128"/>
                <a:sym typeface="Arial"/>
              </a:rPr>
              <a:t>202</a:t>
            </a:r>
            <a:r>
              <a:rPr lang="en-US" altLang="ja-JP" sz="1050" dirty="0">
                <a:solidFill>
                  <a:schemeClr val="dk1"/>
                </a:solidFill>
                <a:latin typeface="BIZ UDPゴシック" panose="020B0400000000000000" pitchFamily="50" charset="-128"/>
                <a:ea typeface="BIZ UDPゴシック" panose="020B0400000000000000" pitchFamily="50" charset="-128"/>
                <a:sym typeface="Arial"/>
              </a:rPr>
              <a:t>3</a:t>
            </a:r>
            <a:r>
              <a:rPr lang="ja-JP" sz="1050" dirty="0">
                <a:solidFill>
                  <a:schemeClr val="dk1"/>
                </a:solidFill>
                <a:latin typeface="BIZ UDPゴシック" panose="020B0400000000000000" pitchFamily="50" charset="-128"/>
                <a:ea typeface="BIZ UDPゴシック" panose="020B0400000000000000" pitchFamily="50" charset="-128"/>
                <a:sym typeface="Arial"/>
              </a:rPr>
              <a:t>年</a:t>
            </a:r>
            <a:r>
              <a:rPr lang="en-US" altLang="ja-JP" sz="1050" dirty="0">
                <a:solidFill>
                  <a:schemeClr val="dk1"/>
                </a:solidFill>
                <a:latin typeface="BIZ UDPゴシック" panose="020B0400000000000000" pitchFamily="50" charset="-128"/>
                <a:ea typeface="BIZ UDPゴシック" panose="020B0400000000000000" pitchFamily="50" charset="-128"/>
                <a:sym typeface="Arial"/>
              </a:rPr>
              <a:t>2</a:t>
            </a:r>
            <a:r>
              <a:rPr lang="ja-JP" sz="1050" dirty="0">
                <a:solidFill>
                  <a:schemeClr val="dk1"/>
                </a:solidFill>
                <a:latin typeface="BIZ UDPゴシック" panose="020B0400000000000000" pitchFamily="50" charset="-128"/>
                <a:ea typeface="BIZ UDPゴシック" panose="020B0400000000000000" pitchFamily="50" charset="-128"/>
                <a:sym typeface="Arial"/>
              </a:rPr>
              <a:t>月</a:t>
            </a:r>
            <a:r>
              <a:rPr lang="en-US" altLang="ja-JP" sz="1050" dirty="0">
                <a:solidFill>
                  <a:schemeClr val="dk1"/>
                </a:solidFill>
                <a:latin typeface="BIZ UDPゴシック" panose="020B0400000000000000" pitchFamily="50" charset="-128"/>
                <a:ea typeface="BIZ UDPゴシック" panose="020B0400000000000000" pitchFamily="50" charset="-128"/>
                <a:sym typeface="Arial"/>
              </a:rPr>
              <a:t>4</a:t>
            </a:r>
            <a:r>
              <a:rPr lang="ja-JP" sz="1050" dirty="0">
                <a:solidFill>
                  <a:schemeClr val="dk1"/>
                </a:solidFill>
                <a:latin typeface="BIZ UDPゴシック" panose="020B0400000000000000" pitchFamily="50" charset="-128"/>
                <a:ea typeface="BIZ UDPゴシック" panose="020B0400000000000000" pitchFamily="50" charset="-128"/>
                <a:sym typeface="Arial"/>
              </a:rPr>
              <a:t>日</a:t>
            </a:r>
            <a:endParaRPr dirty="0">
              <a:latin typeface="BIZ UDPゴシック" panose="020B0400000000000000" pitchFamily="50" charset="-128"/>
              <a:ea typeface="BIZ UDPゴシック" panose="020B0400000000000000" pitchFamily="50" charset="-128"/>
            </a:endParaRPr>
          </a:p>
        </p:txBody>
      </p:sp>
      <p:sp>
        <p:nvSpPr>
          <p:cNvPr id="98" name="Google Shape;98;p1"/>
          <p:cNvSpPr/>
          <p:nvPr/>
        </p:nvSpPr>
        <p:spPr>
          <a:xfrm>
            <a:off x="14826" y="3226483"/>
            <a:ext cx="691469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200" dirty="0">
                <a:solidFill>
                  <a:schemeClr val="dk1"/>
                </a:solidFill>
                <a:latin typeface="BIZ UDPゴシック" panose="020B0400000000000000" pitchFamily="50" charset="-128"/>
                <a:ea typeface="BIZ UDPゴシック" panose="020B0400000000000000" pitchFamily="50" charset="-128"/>
                <a:sym typeface="Arial"/>
              </a:rPr>
              <a:t>　株式会社あさ出版（代表取締役：田賀井弘毅、所在地：東京都豊島区）は山上 浩明 著</a:t>
            </a:r>
            <a:r>
              <a:rPr lang="en-US" altLang="ja-JP" sz="1200" dirty="0">
                <a:solidFill>
                  <a:schemeClr val="dk1"/>
                </a:solidFill>
                <a:latin typeface="BIZ UDPゴシック" panose="020B0400000000000000" pitchFamily="50" charset="-128"/>
                <a:ea typeface="BIZ UDPゴシック" panose="020B0400000000000000" pitchFamily="50" charset="-128"/>
                <a:sym typeface="Arial"/>
              </a:rPr>
              <a:t>『</a:t>
            </a:r>
            <a:r>
              <a:rPr lang="en-US" altLang="ja-JP" sz="1200" b="1" i="0" dirty="0">
                <a:solidFill>
                  <a:srgbClr val="0F1111"/>
                </a:solidFill>
                <a:latin typeface="BIZ UDPゴシック" panose="020B0400000000000000" pitchFamily="50" charset="-128"/>
                <a:ea typeface="BIZ UDPゴシック" panose="020B0400000000000000" pitchFamily="50" charset="-128"/>
                <a:sym typeface="Arial"/>
              </a:rPr>
              <a:t>‶</a:t>
            </a:r>
            <a:r>
              <a:rPr lang="ja-JP" altLang="en-US" sz="1200" b="1" i="0" dirty="0">
                <a:solidFill>
                  <a:srgbClr val="0F1111"/>
                </a:solidFill>
                <a:latin typeface="BIZ UDPゴシック" panose="020B0400000000000000" pitchFamily="50" charset="-128"/>
                <a:ea typeface="BIZ UDPゴシック" panose="020B0400000000000000" pitchFamily="50" charset="-128"/>
                <a:sym typeface="Arial"/>
              </a:rPr>
              <a:t>捨てるもの</a:t>
            </a:r>
            <a:r>
              <a:rPr lang="en-US" altLang="ja-JP" sz="1200" b="1" i="0" dirty="0">
                <a:solidFill>
                  <a:srgbClr val="0F1111"/>
                </a:solidFill>
                <a:latin typeface="BIZ UDPゴシック" panose="020B0400000000000000" pitchFamily="50" charset="-128"/>
                <a:ea typeface="BIZ UDPゴシック" panose="020B0400000000000000" pitchFamily="50" charset="-128"/>
                <a:sym typeface="Arial"/>
              </a:rPr>
              <a:t>″</a:t>
            </a:r>
            <a:r>
              <a:rPr lang="ja-JP" altLang="en-US" sz="1200" b="1" i="0" dirty="0">
                <a:solidFill>
                  <a:srgbClr val="0F1111"/>
                </a:solidFill>
                <a:latin typeface="BIZ UDPゴシック" panose="020B0400000000000000" pitchFamily="50" charset="-128"/>
                <a:ea typeface="BIZ UDPゴシック" panose="020B0400000000000000" pitchFamily="50" charset="-128"/>
                <a:sym typeface="Arial"/>
              </a:rPr>
              <a:t>からビジネスをつくる</a:t>
            </a:r>
            <a:r>
              <a:rPr lang="en-US" altLang="ja-JP" sz="1200" dirty="0">
                <a:solidFill>
                  <a:schemeClr val="dk1"/>
                </a:solidFill>
                <a:latin typeface="BIZ UDPゴシック" panose="020B0400000000000000" pitchFamily="50" charset="-128"/>
                <a:ea typeface="BIZ UDPゴシック" panose="020B0400000000000000" pitchFamily="50" charset="-128"/>
                <a:sym typeface="Arial"/>
              </a:rPr>
              <a:t>』</a:t>
            </a:r>
            <a:r>
              <a:rPr lang="ja-JP" altLang="en-US" sz="1200" dirty="0">
                <a:solidFill>
                  <a:schemeClr val="dk1"/>
                </a:solidFill>
                <a:latin typeface="BIZ UDPゴシック" panose="020B0400000000000000" pitchFamily="50" charset="-128"/>
                <a:ea typeface="BIZ UDPゴシック" panose="020B0400000000000000" pitchFamily="50" charset="-128"/>
                <a:sym typeface="Arial"/>
              </a:rPr>
              <a:t>を</a:t>
            </a:r>
            <a:r>
              <a:rPr lang="en-US" altLang="ja-JP" sz="1200" dirty="0">
                <a:solidFill>
                  <a:schemeClr val="dk1"/>
                </a:solidFill>
                <a:latin typeface="BIZ UDPゴシック" panose="020B0400000000000000" pitchFamily="50" charset="-128"/>
                <a:ea typeface="BIZ UDPゴシック" panose="020B0400000000000000" pitchFamily="50" charset="-128"/>
                <a:sym typeface="Arial"/>
              </a:rPr>
              <a:t>2023</a:t>
            </a:r>
            <a:r>
              <a:rPr lang="ja-JP" altLang="en-US" sz="1200" dirty="0">
                <a:solidFill>
                  <a:schemeClr val="dk1"/>
                </a:solidFill>
                <a:latin typeface="BIZ UDPゴシック" panose="020B0400000000000000" pitchFamily="50" charset="-128"/>
                <a:ea typeface="BIZ UDPゴシック" panose="020B0400000000000000" pitchFamily="50" charset="-128"/>
                <a:sym typeface="Arial"/>
              </a:rPr>
              <a:t>年</a:t>
            </a:r>
            <a:r>
              <a:rPr lang="en-US" altLang="ja-JP" sz="1200" dirty="0">
                <a:solidFill>
                  <a:schemeClr val="dk1"/>
                </a:solidFill>
                <a:latin typeface="BIZ UDPゴシック" panose="020B0400000000000000" pitchFamily="50" charset="-128"/>
                <a:ea typeface="BIZ UDPゴシック" panose="020B0400000000000000" pitchFamily="50" charset="-128"/>
                <a:sym typeface="Arial"/>
              </a:rPr>
              <a:t>2</a:t>
            </a:r>
            <a:r>
              <a:rPr lang="ja-JP" altLang="en-US" sz="1200" dirty="0">
                <a:solidFill>
                  <a:schemeClr val="dk1"/>
                </a:solidFill>
                <a:latin typeface="BIZ UDPゴシック" panose="020B0400000000000000" pitchFamily="50" charset="-128"/>
                <a:ea typeface="BIZ UDPゴシック" panose="020B0400000000000000" pitchFamily="50" charset="-128"/>
                <a:sym typeface="Arial"/>
              </a:rPr>
              <a:t>月</a:t>
            </a:r>
            <a:r>
              <a:rPr lang="en-US" altLang="ja-JP" sz="1200" dirty="0">
                <a:solidFill>
                  <a:schemeClr val="dk1"/>
                </a:solidFill>
                <a:latin typeface="BIZ UDPゴシック" panose="020B0400000000000000" pitchFamily="50" charset="-128"/>
                <a:ea typeface="BIZ UDPゴシック" panose="020B0400000000000000" pitchFamily="50" charset="-128"/>
              </a:rPr>
              <a:t>4</a:t>
            </a:r>
            <a:r>
              <a:rPr lang="ja-JP" altLang="en-US" sz="1200" dirty="0">
                <a:solidFill>
                  <a:schemeClr val="dk1"/>
                </a:solidFill>
                <a:latin typeface="BIZ UDPゴシック" panose="020B0400000000000000" pitchFamily="50" charset="-128"/>
                <a:ea typeface="BIZ UDPゴシック" panose="020B0400000000000000" pitchFamily="50" charset="-128"/>
                <a:sym typeface="Arial"/>
              </a:rPr>
              <a:t>日</a:t>
            </a:r>
            <a:r>
              <a:rPr lang="en-US" altLang="ja-JP" sz="1200" dirty="0">
                <a:solidFill>
                  <a:schemeClr val="dk1"/>
                </a:solidFill>
                <a:latin typeface="BIZ UDPゴシック" panose="020B0400000000000000" pitchFamily="50" charset="-128"/>
                <a:ea typeface="BIZ UDPゴシック" panose="020B0400000000000000" pitchFamily="50" charset="-128"/>
                <a:sym typeface="Arial"/>
              </a:rPr>
              <a:t>(</a:t>
            </a:r>
            <a:r>
              <a:rPr lang="ja-JP" altLang="en-US" sz="1200" dirty="0">
                <a:solidFill>
                  <a:schemeClr val="dk1"/>
                </a:solidFill>
                <a:latin typeface="BIZ UDPゴシック" panose="020B0400000000000000" pitchFamily="50" charset="-128"/>
                <a:ea typeface="BIZ UDPゴシック" panose="020B0400000000000000" pitchFamily="50" charset="-128"/>
                <a:sym typeface="Arial"/>
              </a:rPr>
              <a:t>土</a:t>
            </a:r>
            <a:r>
              <a:rPr lang="en-US" altLang="ja-JP" sz="1200" dirty="0">
                <a:solidFill>
                  <a:schemeClr val="dk1"/>
                </a:solidFill>
                <a:latin typeface="BIZ UDPゴシック" panose="020B0400000000000000" pitchFamily="50" charset="-128"/>
                <a:ea typeface="BIZ UDPゴシック" panose="020B0400000000000000" pitchFamily="50" charset="-128"/>
                <a:sym typeface="Arial"/>
              </a:rPr>
              <a:t>)</a:t>
            </a:r>
            <a:r>
              <a:rPr lang="ja-JP" altLang="en-US" sz="1200" dirty="0">
                <a:solidFill>
                  <a:schemeClr val="dk1"/>
                </a:solidFill>
                <a:latin typeface="BIZ UDPゴシック" panose="020B0400000000000000" pitchFamily="50" charset="-128"/>
                <a:ea typeface="BIZ UDPゴシック" panose="020B0400000000000000" pitchFamily="50" charset="-128"/>
                <a:sym typeface="Arial"/>
              </a:rPr>
              <a:t>に刊行いたします。 </a:t>
            </a:r>
          </a:p>
        </p:txBody>
      </p:sp>
      <p:sp>
        <p:nvSpPr>
          <p:cNvPr id="99" name="Google Shape;99;p1"/>
          <p:cNvSpPr/>
          <p:nvPr/>
        </p:nvSpPr>
        <p:spPr>
          <a:xfrm>
            <a:off x="95857" y="5512596"/>
            <a:ext cx="6711154" cy="132339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ja-JP" sz="16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タイトル：</a:t>
            </a:r>
            <a:r>
              <a:rPr lang="en-US" altLang="ja-JP" sz="1600" b="1" i="0" u="none" dirty="0">
                <a:solidFill>
                  <a:srgbClr val="0F1111"/>
                </a:solidFill>
                <a:latin typeface="BIZ UDPゴシック" panose="020B0400000000000000" pitchFamily="50" charset="-128"/>
                <a:ea typeface="BIZ UDPゴシック" panose="020B0400000000000000" pitchFamily="50" charset="-128"/>
                <a:sym typeface="Arial"/>
              </a:rPr>
              <a:t>‶</a:t>
            </a:r>
            <a:r>
              <a:rPr lang="ja-JP" altLang="en-US" sz="1600" b="1" i="0" u="none" dirty="0">
                <a:solidFill>
                  <a:srgbClr val="0F1111"/>
                </a:solidFill>
                <a:latin typeface="BIZ UDPゴシック" panose="020B0400000000000000" pitchFamily="50" charset="-128"/>
                <a:ea typeface="BIZ UDPゴシック" panose="020B0400000000000000" pitchFamily="50" charset="-128"/>
                <a:sym typeface="Arial"/>
              </a:rPr>
              <a:t>捨てるもの</a:t>
            </a:r>
            <a:r>
              <a:rPr lang="en-US" altLang="ja-JP" sz="1600" b="1" i="0" u="none" dirty="0">
                <a:solidFill>
                  <a:srgbClr val="0F1111"/>
                </a:solidFill>
                <a:latin typeface="BIZ UDPゴシック" panose="020B0400000000000000" pitchFamily="50" charset="-128"/>
                <a:ea typeface="BIZ UDPゴシック" panose="020B0400000000000000" pitchFamily="50" charset="-128"/>
                <a:sym typeface="Arial"/>
              </a:rPr>
              <a:t>″</a:t>
            </a:r>
            <a:r>
              <a:rPr lang="ja-JP" altLang="en-US" sz="1600" b="1" i="0" u="none" dirty="0">
                <a:solidFill>
                  <a:srgbClr val="0F1111"/>
                </a:solidFill>
                <a:latin typeface="BIZ UDPゴシック" panose="020B0400000000000000" pitchFamily="50" charset="-128"/>
                <a:ea typeface="BIZ UDPゴシック" panose="020B0400000000000000" pitchFamily="50" charset="-128"/>
                <a:sym typeface="Arial"/>
              </a:rPr>
              <a:t>からビジネスをつくる</a:t>
            </a:r>
            <a:endParaRPr lang="en-US" altLang="ja-JP" sz="1600" b="1" i="0" u="none" dirty="0">
              <a:solidFill>
                <a:srgbClr val="0F1111"/>
              </a:solidFill>
              <a:latin typeface="BIZ UDPゴシック" panose="020B0400000000000000" pitchFamily="50" charset="-128"/>
              <a:ea typeface="BIZ UDPゴシック" panose="020B0400000000000000" pitchFamily="50" charset="-128"/>
              <a:sym typeface="Arial"/>
            </a:endParaRPr>
          </a:p>
          <a:p>
            <a:pPr marL="0" marR="0" lvl="0" indent="0" algn="l" rtl="0">
              <a:lnSpc>
                <a:spcPts val="1200"/>
              </a:lnSpc>
              <a:spcBef>
                <a:spcPts val="0"/>
              </a:spcBef>
              <a:spcAft>
                <a:spcPts val="0"/>
              </a:spcAft>
              <a:buNone/>
            </a:pPr>
            <a:r>
              <a:rPr lang="ja-JP" altLang="en-US" sz="1600" b="1" dirty="0">
                <a:solidFill>
                  <a:srgbClr val="0F1111"/>
                </a:solidFill>
                <a:latin typeface="BIZ UDPゴシック" panose="020B0400000000000000" pitchFamily="50" charset="-128"/>
                <a:ea typeface="BIZ UDPゴシック" panose="020B0400000000000000" pitchFamily="50" charset="-128"/>
              </a:rPr>
              <a:t>　　　　　　 </a:t>
            </a:r>
            <a:r>
              <a:rPr lang="ja-JP" altLang="en-US" sz="1100" dirty="0">
                <a:solidFill>
                  <a:srgbClr val="0F1111"/>
                </a:solidFill>
                <a:latin typeface="BIZ UDPゴシック" panose="020B0400000000000000" pitchFamily="50" charset="-128"/>
                <a:ea typeface="BIZ UDPゴシック" panose="020B0400000000000000" pitchFamily="50" charset="-128"/>
              </a:rPr>
              <a:t>失われる古民家が循環するサステナブルな経済のしくみ</a:t>
            </a:r>
            <a:endParaRPr lang="en-US" altLang="ja-JP" sz="1100" dirty="0">
              <a:solidFill>
                <a:srgbClr val="0F1111"/>
              </a:solidFill>
              <a:latin typeface="BIZ UDPゴシック" panose="020B0400000000000000" pitchFamily="50" charset="-128"/>
              <a:ea typeface="BIZ UDPゴシック" panose="020B0400000000000000" pitchFamily="50" charset="-128"/>
            </a:endParaRPr>
          </a:p>
          <a:p>
            <a:pPr marL="0" marR="0" lvl="0" indent="0" algn="l" rtl="0">
              <a:spcBef>
                <a:spcPts val="0"/>
              </a:spcBef>
              <a:spcAft>
                <a:spcPts val="0"/>
              </a:spcAft>
              <a:buNone/>
            </a:pPr>
            <a:endParaRPr lang="en-US" altLang="ja-JP" sz="500" i="0" u="none" dirty="0">
              <a:solidFill>
                <a:srgbClr val="0F1111"/>
              </a:solidFill>
              <a:latin typeface="BIZ UDPゴシック" panose="020B0400000000000000" pitchFamily="50" charset="-128"/>
              <a:ea typeface="BIZ UDPゴシック" panose="020B0400000000000000" pitchFamily="50" charset="-128"/>
              <a:sym typeface="Arial"/>
            </a:endParaRPr>
          </a:p>
          <a:p>
            <a:pPr marL="0" marR="0" lvl="0" indent="0" algn="l" rtl="0">
              <a:spcBef>
                <a:spcPts val="0"/>
              </a:spcBef>
              <a:spcAft>
                <a:spcPts val="0"/>
              </a:spcAft>
              <a:buNone/>
            </a:pPr>
            <a:r>
              <a:rPr lang="ja-JP" sz="1200" b="1" i="0" u="none" strike="noStrike" cap="none" dirty="0">
                <a:solidFill>
                  <a:schemeClr val="dk1"/>
                </a:solidFill>
                <a:latin typeface="BIZ UDPゴシック" panose="020B0400000000000000" pitchFamily="50" charset="-128"/>
                <a:ea typeface="BIZ UDPゴシック" panose="020B0400000000000000" pitchFamily="50" charset="-128"/>
                <a:sym typeface="Arial"/>
              </a:rPr>
              <a:t>ページ数</a:t>
            </a:r>
            <a:r>
              <a:rPr 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a:t>
            </a:r>
            <a:r>
              <a:rPr lang="en-US" altLang="ja-JP" sz="1200" dirty="0">
                <a:solidFill>
                  <a:schemeClr val="dk1"/>
                </a:solidFill>
                <a:latin typeface="BIZ UDPゴシック" panose="020B0400000000000000" pitchFamily="50" charset="-128"/>
                <a:ea typeface="BIZ UDPゴシック" panose="020B0400000000000000" pitchFamily="50" charset="-128"/>
              </a:rPr>
              <a:t>2</a:t>
            </a:r>
            <a:r>
              <a:rPr lang="ja-JP" altLang="en-US" sz="1200" dirty="0">
                <a:solidFill>
                  <a:schemeClr val="dk1"/>
                </a:solidFill>
                <a:latin typeface="BIZ UDPゴシック" panose="020B0400000000000000" pitchFamily="50" charset="-128"/>
                <a:ea typeface="BIZ UDPゴシック" panose="020B0400000000000000" pitchFamily="50" charset="-128"/>
              </a:rPr>
              <a:t>４０</a:t>
            </a:r>
            <a:r>
              <a:rPr 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ページ　 </a:t>
            </a:r>
            <a:r>
              <a:rPr lang="en-US" altLang="ja-JP" sz="1200" dirty="0">
                <a:solidFill>
                  <a:schemeClr val="dk1"/>
                </a:solidFill>
                <a:latin typeface="BIZ UDPゴシック" panose="020B0400000000000000" pitchFamily="50" charset="-128"/>
                <a:ea typeface="BIZ UDPゴシック" panose="020B0400000000000000" pitchFamily="50" charset="-128"/>
              </a:rPr>
              <a:t> </a:t>
            </a:r>
            <a:r>
              <a:rPr lang="ja-JP" altLang="en-US" sz="1200" b="1" i="0" u="none" strike="noStrike" cap="none" dirty="0">
                <a:solidFill>
                  <a:schemeClr val="dk1"/>
                </a:solidFill>
                <a:latin typeface="BIZ UDPゴシック" panose="020B0400000000000000" pitchFamily="50" charset="-128"/>
                <a:ea typeface="BIZ UDPゴシック" panose="020B0400000000000000" pitchFamily="50" charset="-128"/>
                <a:sym typeface="Arial"/>
              </a:rPr>
              <a:t>著者：</a:t>
            </a:r>
            <a:r>
              <a:rPr lang="ja-JP" altLang="en-US" sz="1200" b="1" dirty="0">
                <a:solidFill>
                  <a:schemeClr val="dk1"/>
                </a:solidFill>
                <a:latin typeface="BIZ UDPゴシック" panose="020B0400000000000000" pitchFamily="50" charset="-128"/>
                <a:ea typeface="BIZ UDPゴシック" panose="020B0400000000000000" pitchFamily="50" charset="-128"/>
                <a:sym typeface="Arial"/>
              </a:rPr>
              <a:t>山上浩明</a:t>
            </a:r>
            <a:endParaRPr lang="en-US" altLang="ja-JP" sz="1200" b="1" i="0" u="none" strike="noStrike" cap="none" dirty="0">
              <a:solidFill>
                <a:schemeClr val="dk1"/>
              </a:solidFill>
              <a:latin typeface="BIZ UDPゴシック" panose="020B0400000000000000" pitchFamily="50" charset="-128"/>
              <a:ea typeface="BIZ UDPゴシック" panose="020B0400000000000000" pitchFamily="50" charset="-128"/>
              <a:sym typeface="Arial"/>
            </a:endParaRPr>
          </a:p>
          <a:p>
            <a:pPr marL="0" marR="0" lvl="0" indent="0" algn="l" rtl="0">
              <a:spcBef>
                <a:spcPts val="0"/>
              </a:spcBef>
              <a:spcAft>
                <a:spcPts val="0"/>
              </a:spcAft>
              <a:buNone/>
            </a:pPr>
            <a:r>
              <a:rPr lang="ja-JP" sz="1200" b="1" i="0" u="none" strike="noStrike" cap="none" dirty="0">
                <a:solidFill>
                  <a:schemeClr val="dk1"/>
                </a:solidFill>
                <a:latin typeface="BIZ UDPゴシック" panose="020B0400000000000000" pitchFamily="50" charset="-128"/>
                <a:ea typeface="BIZ UDPゴシック" panose="020B0400000000000000" pitchFamily="50" charset="-128"/>
                <a:sym typeface="Arial"/>
              </a:rPr>
              <a:t>価格</a:t>
            </a:r>
            <a:r>
              <a:rPr 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a:t>
            </a:r>
            <a:r>
              <a:rPr lang="en-US" alt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1,760</a:t>
            </a:r>
            <a:r>
              <a:rPr 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円(10%税込）　</a:t>
            </a:r>
            <a:endParaRPr lang="en-US" alt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endParaRPr>
          </a:p>
          <a:p>
            <a:pPr marL="0" marR="0" lvl="0" indent="0" algn="l" rtl="0">
              <a:spcBef>
                <a:spcPts val="0"/>
              </a:spcBef>
              <a:spcAft>
                <a:spcPts val="0"/>
              </a:spcAft>
              <a:buNone/>
            </a:pPr>
            <a:r>
              <a:rPr lang="ja-JP" sz="1200" b="1" u="none" dirty="0">
                <a:solidFill>
                  <a:schemeClr val="dk1"/>
                </a:solidFill>
                <a:latin typeface="BIZ UDPゴシック" panose="020B0400000000000000" pitchFamily="50" charset="-128"/>
                <a:ea typeface="BIZ UDPゴシック" panose="020B0400000000000000" pitchFamily="50" charset="-128"/>
                <a:sym typeface="Arial"/>
              </a:rPr>
              <a:t>発行</a:t>
            </a:r>
            <a:r>
              <a:rPr lang="ja-JP" sz="1200" b="1" i="0" u="none" strike="noStrike" cap="none" dirty="0">
                <a:solidFill>
                  <a:schemeClr val="dk1"/>
                </a:solidFill>
                <a:latin typeface="BIZ UDPゴシック" panose="020B0400000000000000" pitchFamily="50" charset="-128"/>
                <a:ea typeface="BIZ UDPゴシック" panose="020B0400000000000000" pitchFamily="50" charset="-128"/>
                <a:sym typeface="Arial"/>
              </a:rPr>
              <a:t>日</a:t>
            </a:r>
            <a:r>
              <a:rPr 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：202</a:t>
            </a:r>
            <a:r>
              <a:rPr lang="en-US" alt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3</a:t>
            </a:r>
            <a:r>
              <a:rPr 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年</a:t>
            </a:r>
            <a:r>
              <a:rPr lang="en-US" alt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2</a:t>
            </a:r>
            <a:r>
              <a:rPr lang="ja-JP" sz="1200" b="0" u="none" dirty="0">
                <a:solidFill>
                  <a:schemeClr val="dk1"/>
                </a:solidFill>
                <a:latin typeface="BIZ UDPゴシック" panose="020B0400000000000000" pitchFamily="50" charset="-128"/>
                <a:ea typeface="BIZ UDPゴシック" panose="020B0400000000000000" pitchFamily="50" charset="-128"/>
                <a:sym typeface="Arial"/>
              </a:rPr>
              <a:t>月</a:t>
            </a:r>
            <a:r>
              <a:rPr lang="ja-JP" altLang="en-US" sz="1200" dirty="0">
                <a:solidFill>
                  <a:schemeClr val="dk1"/>
                </a:solidFill>
                <a:latin typeface="BIZ UDPゴシック" panose="020B0400000000000000" pitchFamily="50" charset="-128"/>
                <a:ea typeface="BIZ UDPゴシック" panose="020B0400000000000000" pitchFamily="50" charset="-128"/>
              </a:rPr>
              <a:t>４</a:t>
            </a:r>
            <a:r>
              <a:rPr lang="ja-JP" sz="1200" b="0" u="none" dirty="0">
                <a:solidFill>
                  <a:schemeClr val="dk1"/>
                </a:solidFill>
                <a:latin typeface="BIZ UDPゴシック" panose="020B0400000000000000" pitchFamily="50" charset="-128"/>
                <a:ea typeface="BIZ UDPゴシック" panose="020B0400000000000000" pitchFamily="50" charset="-128"/>
                <a:sym typeface="Arial"/>
              </a:rPr>
              <a:t>日</a:t>
            </a:r>
            <a:endParaRPr sz="1200" b="0" u="none" dirty="0">
              <a:solidFill>
                <a:schemeClr val="dk1"/>
              </a:solidFill>
              <a:latin typeface="BIZ UDPゴシック" panose="020B0400000000000000" pitchFamily="50" charset="-128"/>
              <a:ea typeface="BIZ UDPゴシック" panose="020B0400000000000000" pitchFamily="50" charset="-128"/>
              <a:sym typeface="Arial"/>
            </a:endParaRPr>
          </a:p>
          <a:p>
            <a:pPr marL="0" marR="0" lvl="0" indent="0" algn="l" rtl="0">
              <a:spcBef>
                <a:spcPts val="0"/>
              </a:spcBef>
              <a:spcAft>
                <a:spcPts val="0"/>
              </a:spcAft>
              <a:buClr>
                <a:schemeClr val="dk1"/>
              </a:buClr>
              <a:buSzPts val="1200"/>
              <a:buFont typeface="Arial"/>
              <a:buNone/>
            </a:pPr>
            <a:r>
              <a:rPr lang="ja-JP" sz="1200" b="1" i="0" u="none" strike="noStrike" cap="none" dirty="0">
                <a:solidFill>
                  <a:schemeClr val="dk1"/>
                </a:solidFill>
                <a:latin typeface="BIZ UDPゴシック" panose="020B0400000000000000" pitchFamily="50" charset="-128"/>
                <a:ea typeface="BIZ UDPゴシック" panose="020B0400000000000000" pitchFamily="50" charset="-128"/>
                <a:sym typeface="Arial"/>
              </a:rPr>
              <a:t>ISBN</a:t>
            </a:r>
            <a:r>
              <a:rPr 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：978-4-86667-</a:t>
            </a:r>
            <a:r>
              <a:rPr lang="en-US" alt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491-9</a:t>
            </a:r>
            <a:endParaRPr dirty="0">
              <a:latin typeface="BIZ UDPゴシック" panose="020B0400000000000000" pitchFamily="50" charset="-128"/>
              <a:ea typeface="BIZ UDPゴシック" panose="020B0400000000000000" pitchFamily="50" charset="-128"/>
            </a:endParaRPr>
          </a:p>
        </p:txBody>
      </p:sp>
      <p:sp>
        <p:nvSpPr>
          <p:cNvPr id="5" name="Google Shape;95;p1">
            <a:extLst>
              <a:ext uri="{FF2B5EF4-FFF2-40B4-BE49-F238E27FC236}">
                <a16:creationId xmlns:a16="http://schemas.microsoft.com/office/drawing/2014/main" id="{0847DEFE-1E80-AA72-F655-4EC301378947}"/>
              </a:ext>
            </a:extLst>
          </p:cNvPr>
          <p:cNvSpPr txBox="1"/>
          <p:nvPr/>
        </p:nvSpPr>
        <p:spPr>
          <a:xfrm>
            <a:off x="1358261" y="7982160"/>
            <a:ext cx="5489927" cy="18927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altLang="en-US" sz="1200" b="1" u="sng" spc="-100" dirty="0">
                <a:solidFill>
                  <a:schemeClr val="dk1"/>
                </a:solidFill>
                <a:latin typeface="BIZ UDPゴシック" panose="020B0400000000000000" pitchFamily="50" charset="-128"/>
                <a:ea typeface="BIZ UDPゴシック" panose="020B0400000000000000" pitchFamily="50" charset="-128"/>
                <a:sym typeface="Arial"/>
              </a:rPr>
              <a:t>山上浩明（やまかみ ひろあき</a:t>
            </a:r>
            <a:r>
              <a:rPr lang="en-US" altLang="ja-JP" sz="1200" b="1" u="sng" spc="-100" dirty="0">
                <a:solidFill>
                  <a:schemeClr val="dk1"/>
                </a:solidFill>
                <a:latin typeface="BIZ UDPゴシック" panose="020B0400000000000000" pitchFamily="50" charset="-128"/>
                <a:ea typeface="BIZ UDPゴシック" panose="020B0400000000000000" pitchFamily="50" charset="-128"/>
                <a:sym typeface="Arial"/>
              </a:rPr>
              <a:t>)</a:t>
            </a:r>
          </a:p>
          <a:p>
            <a:pPr algn="l"/>
            <a:r>
              <a:rPr lang="ja-JP" altLang="en-US" sz="1100" b="0" i="0" u="none" strike="noStrike" spc="-100" baseline="0" dirty="0">
                <a:latin typeface="BIZ UDPゴシック" panose="020B0400000000000000" pitchFamily="50" charset="-128"/>
                <a:ea typeface="BIZ UDPゴシック" panose="020B0400000000000000" pitchFamily="50" charset="-128"/>
              </a:rPr>
              <a:t>　 大学卒業後、</a:t>
            </a:r>
            <a:r>
              <a:rPr lang="en-US" altLang="ja-JP" sz="1100" b="0" i="0" u="none" strike="noStrike" spc="-100" baseline="0" dirty="0">
                <a:latin typeface="BIZ UDPゴシック" panose="020B0400000000000000" pitchFamily="50" charset="-128"/>
                <a:ea typeface="BIZ UDPゴシック" panose="020B0400000000000000" pitchFamily="50" charset="-128"/>
              </a:rPr>
              <a:t>2000</a:t>
            </a:r>
            <a:r>
              <a:rPr lang="ja-JP" altLang="en-US" sz="1100" b="0" i="0" u="none" strike="noStrike" spc="-100" baseline="0" dirty="0">
                <a:latin typeface="BIZ UDPゴシック" panose="020B0400000000000000" pitchFamily="50" charset="-128"/>
                <a:ea typeface="BIZ UDPゴシック" panose="020B0400000000000000" pitchFamily="50" charset="-128"/>
              </a:rPr>
              <a:t>年にソフトバンクに営業として入社。</a:t>
            </a:r>
            <a:r>
              <a:rPr lang="en-US" altLang="ja-JP" sz="1100" b="0" i="0" u="none" strike="noStrike" spc="-100" baseline="0" dirty="0">
                <a:latin typeface="BIZ UDPゴシック" panose="020B0400000000000000" pitchFamily="50" charset="-128"/>
                <a:ea typeface="BIZ UDPゴシック" panose="020B0400000000000000" pitchFamily="50" charset="-128"/>
              </a:rPr>
              <a:t>2006</a:t>
            </a:r>
            <a:r>
              <a:rPr lang="ja-JP" altLang="en-US" sz="1100" b="0" i="0" u="none" strike="noStrike" spc="-100" baseline="0" dirty="0">
                <a:latin typeface="BIZ UDPゴシック" panose="020B0400000000000000" pitchFamily="50" charset="-128"/>
                <a:ea typeface="BIZ UDPゴシック" panose="020B0400000000000000" pitchFamily="50" charset="-128"/>
              </a:rPr>
              <a:t>年に㈱山翠舎に入社し、</a:t>
            </a:r>
            <a:r>
              <a:rPr lang="en-US" altLang="ja-JP" sz="1100" b="0" i="0" u="none" strike="noStrike" spc="-100" baseline="0" dirty="0">
                <a:latin typeface="BIZ UDPゴシック" panose="020B0400000000000000" pitchFamily="50" charset="-128"/>
                <a:ea typeface="BIZ UDPゴシック" panose="020B0400000000000000" pitchFamily="50" charset="-128"/>
              </a:rPr>
              <a:t>2012</a:t>
            </a:r>
            <a:r>
              <a:rPr lang="ja-JP" altLang="en-US" sz="1100" b="0" i="0" u="none" strike="noStrike" spc="-100" baseline="0" dirty="0">
                <a:latin typeface="BIZ UDPゴシック" panose="020B0400000000000000" pitchFamily="50" charset="-128"/>
                <a:ea typeface="BIZ UDPゴシック" panose="020B0400000000000000" pitchFamily="50" charset="-128"/>
              </a:rPr>
              <a:t>年に代表取締役社長に就任。空き家古民家の社会問題解決を目指して新規事業を展開している。</a:t>
            </a:r>
          </a:p>
          <a:p>
            <a:pPr algn="l"/>
            <a:r>
              <a:rPr lang="ja-JP" altLang="en-US" sz="1100" b="0" i="0" u="none" strike="noStrike" spc="-100" baseline="0" dirty="0">
                <a:latin typeface="BIZ UDPゴシック" panose="020B0400000000000000" pitchFamily="50" charset="-128"/>
                <a:ea typeface="BIZ UDPゴシック" panose="020B0400000000000000" pitchFamily="50" charset="-128"/>
              </a:rPr>
              <a:t>　　</a:t>
            </a:r>
            <a:r>
              <a:rPr lang="en-US" altLang="ja-JP" sz="1100" b="0" i="0" u="none" strike="noStrike" spc="-100" baseline="0" dirty="0">
                <a:latin typeface="BIZ UDPゴシック" panose="020B0400000000000000" pitchFamily="50" charset="-128"/>
                <a:ea typeface="BIZ UDPゴシック" panose="020B0400000000000000" pitchFamily="50" charset="-128"/>
              </a:rPr>
              <a:t>2018</a:t>
            </a:r>
            <a:r>
              <a:rPr lang="ja-JP" altLang="en-US" sz="1100" b="0" i="0" u="none" strike="noStrike" spc="-100" baseline="0" dirty="0">
                <a:latin typeface="BIZ UDPゴシック" panose="020B0400000000000000" pitchFamily="50" charset="-128"/>
                <a:ea typeface="BIZ UDPゴシック" panose="020B0400000000000000" pitchFamily="50" charset="-128"/>
              </a:rPr>
              <a:t>年「スタートアップアントレプレナー表彰プログラム“</a:t>
            </a:r>
            <a:r>
              <a:rPr lang="en-US" altLang="ja-JP" sz="1100" b="0" i="0" u="none" strike="noStrike" spc="-100" baseline="0" dirty="0">
                <a:latin typeface="BIZ UDPゴシック" panose="020B0400000000000000" pitchFamily="50" charset="-128"/>
                <a:ea typeface="BIZ UDPゴシック" panose="020B0400000000000000" pitchFamily="50" charset="-128"/>
              </a:rPr>
              <a:t>EOY </a:t>
            </a:r>
            <a:r>
              <a:rPr lang="en-US" altLang="ja-JP" sz="1100" b="0" i="0" u="none" strike="noStrike" spc="-100" baseline="0" dirty="0" err="1">
                <a:latin typeface="BIZ UDPゴシック" panose="020B0400000000000000" pitchFamily="50" charset="-128"/>
                <a:ea typeface="BIZ UDPゴシック" panose="020B0400000000000000" pitchFamily="50" charset="-128"/>
              </a:rPr>
              <a:t>JapanStartup</a:t>
            </a:r>
            <a:r>
              <a:rPr lang="en-US" altLang="ja-JP" sz="1100" b="0" i="0" u="none" strike="noStrike" spc="-100" baseline="0" dirty="0">
                <a:latin typeface="BIZ UDPゴシック" panose="020B0400000000000000" pitchFamily="50" charset="-128"/>
                <a:ea typeface="BIZ UDPゴシック" panose="020B0400000000000000" pitchFamily="50" charset="-128"/>
              </a:rPr>
              <a:t> Award2018</a:t>
            </a:r>
            <a:r>
              <a:rPr lang="ja-JP" altLang="en-US" sz="1100" b="0" i="0" u="none" strike="noStrike" spc="-100" baseline="0" dirty="0">
                <a:latin typeface="BIZ UDPゴシック" panose="020B0400000000000000" pitchFamily="50" charset="-128"/>
                <a:ea typeface="BIZ UDPゴシック" panose="020B0400000000000000" pitchFamily="50" charset="-128"/>
              </a:rPr>
              <a:t>”（主催：</a:t>
            </a:r>
            <a:r>
              <a:rPr lang="en-US" altLang="ja-JP" sz="1100" b="0" i="0" u="none" strike="noStrike" spc="-100" baseline="0" dirty="0">
                <a:latin typeface="BIZ UDPゴシック" panose="020B0400000000000000" pitchFamily="50" charset="-128"/>
                <a:ea typeface="BIZ UDPゴシック" panose="020B0400000000000000" pitchFamily="50" charset="-128"/>
              </a:rPr>
              <a:t>EY Japan</a:t>
            </a:r>
            <a:r>
              <a:rPr lang="ja-JP" altLang="en-US" sz="1100" b="0" i="0" u="none" strike="noStrike" spc="-100" baseline="0" dirty="0">
                <a:latin typeface="BIZ UDPゴシック" panose="020B0400000000000000" pitchFamily="50" charset="-128"/>
                <a:ea typeface="BIZ UDPゴシック" panose="020B0400000000000000" pitchFamily="50" charset="-128"/>
              </a:rPr>
              <a:t>）」の甲信越代表に選出。</a:t>
            </a:r>
            <a:r>
              <a:rPr lang="en-US" altLang="ja-JP" sz="1100" b="0" i="0" u="none" strike="noStrike" spc="-100" baseline="0" dirty="0">
                <a:latin typeface="BIZ UDPゴシック" panose="020B0400000000000000" pitchFamily="50" charset="-128"/>
                <a:ea typeface="BIZ UDPゴシック" panose="020B0400000000000000" pitchFamily="50" charset="-128"/>
              </a:rPr>
              <a:t>2019</a:t>
            </a:r>
            <a:r>
              <a:rPr lang="ja-JP" altLang="en-US" sz="1100" b="0" i="0" u="none" strike="noStrike" spc="-100" baseline="0" dirty="0">
                <a:latin typeface="BIZ UDPゴシック" panose="020B0400000000000000" pitchFamily="50" charset="-128"/>
                <a:ea typeface="BIZ UDPゴシック" panose="020B0400000000000000" pitchFamily="50" charset="-128"/>
              </a:rPr>
              <a:t>年「</a:t>
            </a:r>
            <a:r>
              <a:rPr lang="en-US" altLang="ja-JP" sz="1100" b="0" i="0" u="none" strike="noStrike" spc="-100" baseline="0" dirty="0">
                <a:latin typeface="BIZ UDPゴシック" panose="020B0400000000000000" pitchFamily="50" charset="-128"/>
                <a:ea typeface="BIZ UDPゴシック" panose="020B0400000000000000" pitchFamily="50" charset="-128"/>
              </a:rPr>
              <a:t>FSC</a:t>
            </a:r>
            <a:r>
              <a:rPr lang="ja-JP" altLang="en-US" sz="1100" b="0" i="0" u="none" strike="noStrike" spc="-100" baseline="0" dirty="0">
                <a:latin typeface="BIZ UDPゴシック" panose="020B0400000000000000" pitchFamily="50" charset="-128"/>
                <a:ea typeface="BIZ UDPゴシック" panose="020B0400000000000000" pitchFamily="50" charset="-128"/>
              </a:rPr>
              <a:t>認証」において、古木で世界初の認証を取得。</a:t>
            </a:r>
            <a:r>
              <a:rPr lang="en-US" altLang="ja-JP" sz="1100" b="0" i="0" u="none" strike="noStrike" spc="-100" baseline="0" dirty="0">
                <a:latin typeface="BIZ UDPゴシック" panose="020B0400000000000000" pitchFamily="50" charset="-128"/>
                <a:ea typeface="BIZ UDPゴシック" panose="020B0400000000000000" pitchFamily="50" charset="-128"/>
              </a:rPr>
              <a:t>2020</a:t>
            </a:r>
            <a:r>
              <a:rPr lang="ja-JP" altLang="en-US" sz="1100" b="0" i="0" u="none" strike="noStrike" spc="-100" baseline="0" dirty="0">
                <a:latin typeface="BIZ UDPゴシック" panose="020B0400000000000000" pitchFamily="50" charset="-128"/>
                <a:ea typeface="BIZ UDPゴシック" panose="020B0400000000000000" pitchFamily="50" charset="-128"/>
              </a:rPr>
              <a:t>年「古民家・古木サーキュラーエコノミー」でグッドデザイン賞（審査委員 井上裕太氏の選んだ一品）・ウッドデザイン賞（奨励賞</a:t>
            </a:r>
            <a:r>
              <a:rPr lang="en-US" altLang="ja-JP" sz="1100" b="0" i="0" u="none" strike="noStrike" spc="-100" baseline="0" dirty="0">
                <a:latin typeface="BIZ UDPゴシック" panose="020B0400000000000000" pitchFamily="50" charset="-128"/>
                <a:ea typeface="BIZ UDPゴシック" panose="020B0400000000000000" pitchFamily="50" charset="-128"/>
              </a:rPr>
              <a:t>【</a:t>
            </a:r>
            <a:r>
              <a:rPr lang="ja-JP" altLang="en-US" sz="1100" b="0" i="0" u="none" strike="noStrike" spc="-100" baseline="0" dirty="0">
                <a:latin typeface="BIZ UDPゴシック" panose="020B0400000000000000" pitchFamily="50" charset="-128"/>
                <a:ea typeface="BIZ UDPゴシック" panose="020B0400000000000000" pitchFamily="50" charset="-128"/>
              </a:rPr>
              <a:t>審査委員長賞</a:t>
            </a:r>
            <a:r>
              <a:rPr lang="en-US" altLang="ja-JP" sz="1100" b="0" i="0" u="none" strike="noStrike" spc="-100" baseline="0" dirty="0">
                <a:latin typeface="BIZ UDPゴシック" panose="020B0400000000000000" pitchFamily="50" charset="-128"/>
                <a:ea typeface="BIZ UDPゴシック" panose="020B0400000000000000" pitchFamily="50" charset="-128"/>
              </a:rPr>
              <a:t>】</a:t>
            </a:r>
            <a:r>
              <a:rPr lang="ja-JP" altLang="en-US" sz="1100" b="0" i="0" u="none" strike="noStrike" spc="-100" baseline="0" dirty="0">
                <a:latin typeface="BIZ UDPゴシック" panose="020B0400000000000000" pitchFamily="50" charset="-128"/>
                <a:ea typeface="BIZ UDPゴシック" panose="020B0400000000000000" pitchFamily="50" charset="-128"/>
              </a:rPr>
              <a:t>）受賞。</a:t>
            </a:r>
            <a:r>
              <a:rPr lang="en-US" altLang="ja-JP" sz="1100" b="0" i="0" u="none" strike="noStrike" spc="-100" baseline="0" dirty="0">
                <a:latin typeface="BIZ UDPゴシック" panose="020B0400000000000000" pitchFamily="50" charset="-128"/>
                <a:ea typeface="BIZ UDPゴシック" panose="020B0400000000000000" pitchFamily="50" charset="-128"/>
              </a:rPr>
              <a:t>2021</a:t>
            </a:r>
            <a:r>
              <a:rPr lang="ja-JP" altLang="en-US" sz="1100" b="0" i="0" u="none" strike="noStrike" spc="-100" baseline="0" dirty="0">
                <a:latin typeface="BIZ UDPゴシック" panose="020B0400000000000000" pitchFamily="50" charset="-128"/>
                <a:ea typeface="BIZ UDPゴシック" panose="020B0400000000000000" pitchFamily="50" charset="-128"/>
              </a:rPr>
              <a:t>年　長野県の「信州</a:t>
            </a:r>
            <a:r>
              <a:rPr lang="en-US" altLang="ja-JP" sz="1100" b="0" i="0" u="none" strike="noStrike" spc="-100" baseline="0" dirty="0">
                <a:latin typeface="BIZ UDPゴシック" panose="020B0400000000000000" pitchFamily="50" charset="-128"/>
                <a:ea typeface="BIZ UDPゴシック" panose="020B0400000000000000" pitchFamily="50" charset="-128"/>
              </a:rPr>
              <a:t>SDGs</a:t>
            </a:r>
            <a:r>
              <a:rPr lang="ja-JP" altLang="en-US" sz="1100" b="0" i="0" u="none" strike="noStrike" spc="-100" baseline="0" dirty="0">
                <a:latin typeface="BIZ UDPゴシック" panose="020B0400000000000000" pitchFamily="50" charset="-128"/>
                <a:ea typeface="BIZ UDPゴシック" panose="020B0400000000000000" pitchFamily="50" charset="-128"/>
              </a:rPr>
              <a:t>アワード</a:t>
            </a:r>
            <a:r>
              <a:rPr lang="en-US" altLang="ja-JP" sz="1100" b="0" i="0" u="none" strike="noStrike" spc="-100" baseline="0" dirty="0">
                <a:latin typeface="BIZ UDPゴシック" panose="020B0400000000000000" pitchFamily="50" charset="-128"/>
                <a:ea typeface="BIZ UDPゴシック" panose="020B0400000000000000" pitchFamily="50" charset="-128"/>
              </a:rPr>
              <a:t>2021</a:t>
            </a:r>
            <a:r>
              <a:rPr lang="ja-JP" altLang="en-US" sz="1100" b="0" i="0" u="none" strike="noStrike" spc="-100" baseline="0" dirty="0">
                <a:latin typeface="BIZ UDPゴシック" panose="020B0400000000000000" pitchFamily="50" charset="-128"/>
                <a:ea typeface="BIZ UDPゴシック" panose="020B0400000000000000" pitchFamily="50" charset="-128"/>
              </a:rPr>
              <a:t>」 受賞。</a:t>
            </a:r>
          </a:p>
          <a:p>
            <a:pPr algn="l"/>
            <a:r>
              <a:rPr lang="ja-JP" altLang="en-US" sz="1100" b="0" i="0" u="none" strike="noStrike" spc="-100" baseline="0" dirty="0">
                <a:latin typeface="BIZ UDPゴシック" panose="020B0400000000000000" pitchFamily="50" charset="-128"/>
                <a:ea typeface="BIZ UDPゴシック" panose="020B0400000000000000" pitchFamily="50" charset="-128"/>
              </a:rPr>
              <a:t>　　「ガイアの夜明け」（テレビ東京系列）や「がっちりマンデー」（</a:t>
            </a:r>
            <a:r>
              <a:rPr lang="en-US" altLang="ja-JP" sz="1100" b="0" i="0" u="none" strike="noStrike" spc="-100" baseline="0" dirty="0">
                <a:latin typeface="BIZ UDPゴシック" panose="020B0400000000000000" pitchFamily="50" charset="-128"/>
                <a:ea typeface="BIZ UDPゴシック" panose="020B0400000000000000" pitchFamily="50" charset="-128"/>
              </a:rPr>
              <a:t>TBS</a:t>
            </a:r>
            <a:r>
              <a:rPr lang="ja-JP" altLang="en-US" sz="1100" b="0" i="0" u="none" strike="noStrike" spc="-100" baseline="0" dirty="0">
                <a:latin typeface="BIZ UDPゴシック" panose="020B0400000000000000" pitchFamily="50" charset="-128"/>
                <a:ea typeface="BIZ UDPゴシック" panose="020B0400000000000000" pitchFamily="50" charset="-128"/>
              </a:rPr>
              <a:t>テレビ系列）など、各種メディアでも注目されている。</a:t>
            </a:r>
            <a:endParaRPr lang="en-US" altLang="ja-JP" sz="1100" spc="-100"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9" name="正方形/長方形 8">
            <a:extLst>
              <a:ext uri="{FF2B5EF4-FFF2-40B4-BE49-F238E27FC236}">
                <a16:creationId xmlns:a16="http://schemas.microsoft.com/office/drawing/2014/main" id="{F19A5EE6-25FD-3F80-33EF-BCC1276D75F7}"/>
              </a:ext>
            </a:extLst>
          </p:cNvPr>
          <p:cNvSpPr/>
          <p:nvPr/>
        </p:nvSpPr>
        <p:spPr>
          <a:xfrm>
            <a:off x="52927" y="494715"/>
            <a:ext cx="6739190" cy="548398"/>
          </a:xfrm>
          <a:prstGeom prst="rect">
            <a:avLst/>
          </a:prstGeom>
          <a:solidFill>
            <a:srgbClr val="8B1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1558E9F0-B6AF-AF8B-03D1-902A5E3024C7}"/>
              </a:ext>
            </a:extLst>
          </p:cNvPr>
          <p:cNvSpPr txBox="1"/>
          <p:nvPr/>
        </p:nvSpPr>
        <p:spPr>
          <a:xfrm>
            <a:off x="14827" y="571293"/>
            <a:ext cx="6767226" cy="369332"/>
          </a:xfrm>
          <a:prstGeom prst="rect">
            <a:avLst/>
          </a:prstGeom>
          <a:noFill/>
        </p:spPr>
        <p:txBody>
          <a:bodyPr wrap="square" rtlCol="0">
            <a:spAutoFit/>
          </a:bodyPr>
          <a:lstStyle/>
          <a:p>
            <a:r>
              <a:rPr kumimoji="1" lang="ja-JP" altLang="en-US" sz="1800" spc="-50" dirty="0">
                <a:solidFill>
                  <a:schemeClr val="bg1"/>
                </a:solidFill>
                <a:latin typeface="BIZ UDPゴシック" panose="020B0400000000000000" pitchFamily="50" charset="-128"/>
                <a:ea typeface="BIZ UDPゴシック" panose="020B0400000000000000" pitchFamily="50" charset="-128"/>
              </a:rPr>
              <a:t>テレビ東京 </a:t>
            </a:r>
            <a:r>
              <a:rPr kumimoji="1" lang="en-US" altLang="ja-JP" sz="1800" spc="-50" dirty="0">
                <a:solidFill>
                  <a:schemeClr val="bg1"/>
                </a:solidFill>
                <a:latin typeface="BIZ UDPゴシック" panose="020B0400000000000000" pitchFamily="50" charset="-128"/>
                <a:ea typeface="BIZ UDPゴシック" panose="020B0400000000000000" pitchFamily="50" charset="-128"/>
              </a:rPr>
              <a:t>『</a:t>
            </a:r>
            <a:r>
              <a:rPr kumimoji="1" lang="ja-JP" altLang="en-US" sz="1800" spc="-50" dirty="0">
                <a:solidFill>
                  <a:schemeClr val="bg1"/>
                </a:solidFill>
                <a:latin typeface="BIZ UDPゴシック" panose="020B0400000000000000" pitchFamily="50" charset="-128"/>
                <a:ea typeface="BIZ UDPゴシック" panose="020B0400000000000000" pitchFamily="50" charset="-128"/>
              </a:rPr>
              <a:t>日経スペシャル ガイアの夜明け</a:t>
            </a:r>
            <a:r>
              <a:rPr kumimoji="1" lang="en-US" altLang="ja-JP" sz="1800" spc="-50" dirty="0">
                <a:solidFill>
                  <a:schemeClr val="bg1"/>
                </a:solidFill>
                <a:latin typeface="BIZ UDPゴシック" panose="020B0400000000000000" pitchFamily="50" charset="-128"/>
                <a:ea typeface="BIZ UDPゴシック" panose="020B0400000000000000" pitchFamily="50" charset="-128"/>
              </a:rPr>
              <a:t>』</a:t>
            </a:r>
            <a:r>
              <a:rPr kumimoji="1" lang="ja-JP" altLang="en-US" sz="1800" spc="-50" dirty="0">
                <a:solidFill>
                  <a:schemeClr val="bg1"/>
                </a:solidFill>
                <a:latin typeface="BIZ UDPゴシック" panose="020B0400000000000000" pitchFamily="50" charset="-128"/>
                <a:ea typeface="BIZ UDPゴシック" panose="020B0400000000000000" pitchFamily="50" charset="-128"/>
              </a:rPr>
              <a:t>紹介でも注目の山翠舎</a:t>
            </a:r>
          </a:p>
        </p:txBody>
      </p:sp>
      <p:sp>
        <p:nvSpPr>
          <p:cNvPr id="12" name="楕円 11">
            <a:extLst>
              <a:ext uri="{FF2B5EF4-FFF2-40B4-BE49-F238E27FC236}">
                <a16:creationId xmlns:a16="http://schemas.microsoft.com/office/drawing/2014/main" id="{14A9E1F1-DAEB-4244-F948-AA75CC35B135}"/>
              </a:ext>
            </a:extLst>
          </p:cNvPr>
          <p:cNvSpPr/>
          <p:nvPr/>
        </p:nvSpPr>
        <p:spPr>
          <a:xfrm>
            <a:off x="21581" y="1433587"/>
            <a:ext cx="1136047" cy="1099379"/>
          </a:xfrm>
          <a:prstGeom prst="ellipse">
            <a:avLst/>
          </a:prstGeom>
          <a:solidFill>
            <a:srgbClr val="8B1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24B141E-FA28-B57E-2FE2-ADADE54DDC5E}"/>
              </a:ext>
            </a:extLst>
          </p:cNvPr>
          <p:cNvSpPr txBox="1"/>
          <p:nvPr/>
        </p:nvSpPr>
        <p:spPr>
          <a:xfrm>
            <a:off x="-52664" y="1572846"/>
            <a:ext cx="1273105" cy="900246"/>
          </a:xfrm>
          <a:prstGeom prst="rect">
            <a:avLst/>
          </a:prstGeom>
          <a:noFill/>
        </p:spPr>
        <p:txBody>
          <a:bodyPr wrap="none" rtlCol="0">
            <a:spAutoFit/>
          </a:bodyPr>
          <a:lstStyle/>
          <a:p>
            <a:pPr algn="ctr"/>
            <a:r>
              <a:rPr kumimoji="1" lang="en-US" altLang="ja-JP" sz="1050" b="1" dirty="0">
                <a:solidFill>
                  <a:schemeClr val="bg1"/>
                </a:solidFill>
                <a:latin typeface="BIZ UDP明朝 Medium" panose="02020500000000000000" pitchFamily="18" charset="-128"/>
                <a:ea typeface="BIZ UDP明朝 Medium" panose="02020500000000000000" pitchFamily="18" charset="-128"/>
              </a:rPr>
              <a:t>2020</a:t>
            </a:r>
            <a:r>
              <a:rPr kumimoji="1" lang="ja-JP" altLang="en-US" sz="1050" b="1" dirty="0">
                <a:solidFill>
                  <a:schemeClr val="bg1"/>
                </a:solidFill>
                <a:latin typeface="BIZ UDP明朝 Medium" panose="02020500000000000000" pitchFamily="18" charset="-128"/>
                <a:ea typeface="BIZ UDP明朝 Medium" panose="02020500000000000000" pitchFamily="18" charset="-128"/>
              </a:rPr>
              <a:t>年度</a:t>
            </a:r>
            <a:endParaRPr kumimoji="1" lang="en-US" altLang="ja-JP" sz="1050" b="1" dirty="0">
              <a:solidFill>
                <a:schemeClr val="bg1"/>
              </a:solidFill>
              <a:latin typeface="BIZ UDP明朝 Medium" panose="02020500000000000000" pitchFamily="18" charset="-128"/>
              <a:ea typeface="BIZ UDP明朝 Medium" panose="02020500000000000000" pitchFamily="18" charset="-128"/>
            </a:endParaRPr>
          </a:p>
          <a:p>
            <a:pPr algn="ctr"/>
            <a:r>
              <a:rPr kumimoji="1" lang="ja-JP" altLang="en-US" sz="1200" b="1" dirty="0">
                <a:solidFill>
                  <a:schemeClr val="bg1"/>
                </a:solidFill>
                <a:latin typeface="BIZ UDP明朝 Medium" panose="02020500000000000000" pitchFamily="18" charset="-128"/>
                <a:ea typeface="BIZ UDP明朝 Medium" panose="02020500000000000000" pitchFamily="18" charset="-128"/>
              </a:rPr>
              <a:t>グッドデザイン賞</a:t>
            </a:r>
            <a:endParaRPr kumimoji="1" lang="en-US" altLang="ja-JP" sz="1200" b="1" dirty="0">
              <a:solidFill>
                <a:schemeClr val="bg1"/>
              </a:solidFill>
              <a:latin typeface="BIZ UDP明朝 Medium" panose="02020500000000000000" pitchFamily="18" charset="-128"/>
              <a:ea typeface="BIZ UDP明朝 Medium" panose="02020500000000000000" pitchFamily="18" charset="-128"/>
            </a:endParaRPr>
          </a:p>
          <a:p>
            <a:pPr algn="ctr"/>
            <a:r>
              <a:rPr kumimoji="1" lang="ja-JP" altLang="en-US" sz="700" b="1" dirty="0">
                <a:solidFill>
                  <a:schemeClr val="bg1"/>
                </a:solidFill>
                <a:latin typeface="BIZ UDP明朝 Medium" panose="02020500000000000000" pitchFamily="18" charset="-128"/>
                <a:ea typeface="BIZ UDP明朝 Medium" panose="02020500000000000000" pitchFamily="18" charset="-128"/>
              </a:rPr>
              <a:t>「古民家・古木</a:t>
            </a:r>
            <a:endParaRPr kumimoji="1" lang="en-US" altLang="ja-JP" sz="700" b="1" dirty="0">
              <a:solidFill>
                <a:schemeClr val="bg1"/>
              </a:solidFill>
              <a:latin typeface="BIZ UDP明朝 Medium" panose="02020500000000000000" pitchFamily="18" charset="-128"/>
              <a:ea typeface="BIZ UDP明朝 Medium" panose="02020500000000000000" pitchFamily="18" charset="-128"/>
            </a:endParaRPr>
          </a:p>
          <a:p>
            <a:pPr algn="ctr"/>
            <a:r>
              <a:rPr kumimoji="1" lang="ja-JP" altLang="en-US" sz="700" b="1" dirty="0">
                <a:solidFill>
                  <a:schemeClr val="bg1"/>
                </a:solidFill>
                <a:latin typeface="BIZ UDP明朝 Medium" panose="02020500000000000000" pitchFamily="18" charset="-128"/>
                <a:ea typeface="BIZ UDP明朝 Medium" panose="02020500000000000000" pitchFamily="18" charset="-128"/>
              </a:rPr>
              <a:t>サーキュラーエコノミー</a:t>
            </a:r>
            <a:endParaRPr kumimoji="1" lang="en-US" altLang="ja-JP" sz="700" b="1" dirty="0">
              <a:solidFill>
                <a:schemeClr val="bg1"/>
              </a:solidFill>
              <a:latin typeface="BIZ UDP明朝 Medium" panose="02020500000000000000" pitchFamily="18" charset="-128"/>
              <a:ea typeface="BIZ UDP明朝 Medium" panose="02020500000000000000" pitchFamily="18" charset="-128"/>
            </a:endParaRPr>
          </a:p>
          <a:p>
            <a:pPr algn="ctr"/>
            <a:r>
              <a:rPr kumimoji="1" lang="ja-JP" altLang="en-US" sz="1600" b="1" dirty="0">
                <a:solidFill>
                  <a:schemeClr val="bg1"/>
                </a:solidFill>
                <a:latin typeface="BIZ UDP明朝 Medium" panose="02020500000000000000" pitchFamily="18" charset="-128"/>
                <a:ea typeface="BIZ UDP明朝 Medium" panose="02020500000000000000" pitchFamily="18" charset="-128"/>
              </a:rPr>
              <a:t>受賞</a:t>
            </a:r>
          </a:p>
        </p:txBody>
      </p:sp>
      <p:sp>
        <p:nvSpPr>
          <p:cNvPr id="14" name="テキスト ボックス 13">
            <a:extLst>
              <a:ext uri="{FF2B5EF4-FFF2-40B4-BE49-F238E27FC236}">
                <a16:creationId xmlns:a16="http://schemas.microsoft.com/office/drawing/2014/main" id="{7DE72EC9-6BCD-533D-E086-CCE51D42F257}"/>
              </a:ext>
            </a:extLst>
          </p:cNvPr>
          <p:cNvSpPr txBox="1"/>
          <p:nvPr/>
        </p:nvSpPr>
        <p:spPr>
          <a:xfrm>
            <a:off x="469523" y="2589758"/>
            <a:ext cx="6300123" cy="369332"/>
          </a:xfrm>
          <a:prstGeom prst="rect">
            <a:avLst/>
          </a:prstGeom>
          <a:noFill/>
        </p:spPr>
        <p:txBody>
          <a:bodyPr wrap="none" rtlCol="0">
            <a:spAutoFit/>
          </a:bodyPr>
          <a:lstStyle/>
          <a:p>
            <a:r>
              <a:rPr lang="ja-JP" altLang="en-US" sz="1800" b="1" dirty="0">
                <a:solidFill>
                  <a:schemeClr val="bg1"/>
                </a:solidFill>
                <a:latin typeface="BIZ UDPゴシック" panose="020B0400000000000000" pitchFamily="50" charset="-128"/>
                <a:ea typeface="BIZ UDPゴシック" panose="020B0400000000000000" pitchFamily="50" charset="-128"/>
              </a:rPr>
              <a:t>～</a:t>
            </a:r>
            <a:r>
              <a:rPr lang="ja-JP" altLang="en-US" sz="1800" b="1" i="0" dirty="0">
                <a:solidFill>
                  <a:schemeClr val="bg1"/>
                </a:solidFill>
                <a:latin typeface="BIZ UDPゴシック" panose="020B0400000000000000" pitchFamily="50" charset="-128"/>
                <a:ea typeface="BIZ UDPゴシック" panose="020B0400000000000000" pitchFamily="50" charset="-128"/>
                <a:sym typeface="Arial"/>
              </a:rPr>
              <a:t>失われる古民家が循環するサステナブルな経済のしくみ～</a:t>
            </a:r>
            <a:endParaRPr lang="ja-JP" altLang="en-US" sz="2400" b="1" i="0" dirty="0">
              <a:solidFill>
                <a:schemeClr val="bg1"/>
              </a:solidFill>
              <a:latin typeface="BIZ UDPゴシック" panose="020B0400000000000000" pitchFamily="50" charset="-128"/>
              <a:ea typeface="BIZ UDPゴシック" panose="020B0400000000000000" pitchFamily="50" charset="-128"/>
              <a:sym typeface="Arial"/>
            </a:endParaRPr>
          </a:p>
        </p:txBody>
      </p:sp>
      <p:sp>
        <p:nvSpPr>
          <p:cNvPr id="97" name="Google Shape;97;p1"/>
          <p:cNvSpPr/>
          <p:nvPr/>
        </p:nvSpPr>
        <p:spPr>
          <a:xfrm>
            <a:off x="5138827" y="2918514"/>
            <a:ext cx="1690311" cy="2615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ja-JP" sz="1100" b="1" dirty="0">
                <a:solidFill>
                  <a:schemeClr val="dk1"/>
                </a:solidFill>
                <a:latin typeface="BIZ UDPゴシック" panose="020B0400000000000000" pitchFamily="50" charset="-128"/>
                <a:ea typeface="BIZ UDPゴシック" panose="020B0400000000000000" pitchFamily="50" charset="-128"/>
                <a:sym typeface="Arial"/>
              </a:rPr>
              <a:t>202</a:t>
            </a:r>
            <a:r>
              <a:rPr lang="en-US" altLang="ja-JP" sz="1100" b="1" dirty="0">
                <a:solidFill>
                  <a:schemeClr val="dk1"/>
                </a:solidFill>
                <a:latin typeface="BIZ UDPゴシック" panose="020B0400000000000000" pitchFamily="50" charset="-128"/>
                <a:ea typeface="BIZ UDPゴシック" panose="020B0400000000000000" pitchFamily="50" charset="-128"/>
                <a:sym typeface="Arial"/>
              </a:rPr>
              <a:t>3</a:t>
            </a:r>
            <a:r>
              <a:rPr lang="ja-JP" sz="1100" b="1" dirty="0">
                <a:solidFill>
                  <a:schemeClr val="dk1"/>
                </a:solidFill>
                <a:latin typeface="BIZ UDPゴシック" panose="020B0400000000000000" pitchFamily="50" charset="-128"/>
                <a:ea typeface="BIZ UDPゴシック" panose="020B0400000000000000" pitchFamily="50" charset="-128"/>
                <a:sym typeface="Arial"/>
              </a:rPr>
              <a:t>年</a:t>
            </a:r>
            <a:r>
              <a:rPr lang="en-US" altLang="ja-JP" sz="1100" b="1" dirty="0">
                <a:solidFill>
                  <a:schemeClr val="dk1"/>
                </a:solidFill>
                <a:latin typeface="BIZ UDPゴシック" panose="020B0400000000000000" pitchFamily="50" charset="-128"/>
                <a:ea typeface="BIZ UDPゴシック" panose="020B0400000000000000" pitchFamily="50" charset="-128"/>
                <a:sym typeface="Arial"/>
              </a:rPr>
              <a:t>2</a:t>
            </a:r>
            <a:r>
              <a:rPr lang="ja-JP" sz="1100" b="1" dirty="0">
                <a:solidFill>
                  <a:schemeClr val="dk1"/>
                </a:solidFill>
                <a:latin typeface="BIZ UDPゴシック" panose="020B0400000000000000" pitchFamily="50" charset="-128"/>
                <a:ea typeface="BIZ UDPゴシック" panose="020B0400000000000000" pitchFamily="50" charset="-128"/>
                <a:sym typeface="Arial"/>
              </a:rPr>
              <a:t>月</a:t>
            </a:r>
            <a:r>
              <a:rPr lang="en-US" altLang="ja-JP" sz="1100" b="1" dirty="0">
                <a:solidFill>
                  <a:schemeClr val="dk1"/>
                </a:solidFill>
                <a:latin typeface="BIZ UDPゴシック" panose="020B0400000000000000" pitchFamily="50" charset="-128"/>
                <a:ea typeface="BIZ UDPゴシック" panose="020B0400000000000000" pitchFamily="50" charset="-128"/>
              </a:rPr>
              <a:t>4</a:t>
            </a:r>
            <a:r>
              <a:rPr lang="ja-JP" sz="1100" b="1" dirty="0">
                <a:solidFill>
                  <a:schemeClr val="dk1"/>
                </a:solidFill>
                <a:latin typeface="BIZ UDPゴシック" panose="020B0400000000000000" pitchFamily="50" charset="-128"/>
                <a:ea typeface="BIZ UDPゴシック" panose="020B0400000000000000" pitchFamily="50" charset="-128"/>
                <a:sym typeface="Arial"/>
              </a:rPr>
              <a:t>日発刊</a:t>
            </a:r>
            <a:endParaRPr sz="1200" b="1" dirty="0">
              <a:latin typeface="BIZ UDPゴシック" panose="020B0400000000000000" pitchFamily="50" charset="-128"/>
              <a:ea typeface="BIZ UDPゴシック" panose="020B0400000000000000" pitchFamily="50" charset="-128"/>
            </a:endParaRPr>
          </a:p>
        </p:txBody>
      </p:sp>
      <p:sp>
        <p:nvSpPr>
          <p:cNvPr id="100" name="Google Shape;100;p1"/>
          <p:cNvSpPr txBox="1"/>
          <p:nvPr/>
        </p:nvSpPr>
        <p:spPr>
          <a:xfrm>
            <a:off x="-597681" y="953224"/>
            <a:ext cx="7340639" cy="17440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5400" b="1" i="0" dirty="0">
                <a:solidFill>
                  <a:schemeClr val="bg1"/>
                </a:solidFill>
                <a:latin typeface="BIZ UDPゴシック" panose="020B0400000000000000" pitchFamily="50" charset="-128"/>
                <a:ea typeface="BIZ UDPゴシック" panose="020B0400000000000000" pitchFamily="50" charset="-128"/>
                <a:sym typeface="Arial"/>
              </a:rPr>
              <a:t>“捨てるもの”</a:t>
            </a:r>
            <a:endParaRPr lang="en-US" altLang="ja-JP" sz="5400" b="1" i="0" dirty="0">
              <a:solidFill>
                <a:schemeClr val="bg1"/>
              </a:solidFill>
              <a:latin typeface="BIZ UDPゴシック" panose="020B0400000000000000" pitchFamily="50" charset="-128"/>
              <a:ea typeface="BIZ UDPゴシック" panose="020B0400000000000000" pitchFamily="50" charset="-128"/>
              <a:sym typeface="Arial"/>
            </a:endParaRPr>
          </a:p>
          <a:p>
            <a:pPr marL="0" marR="0" lvl="0" indent="0" algn="ctr" rtl="0">
              <a:lnSpc>
                <a:spcPts val="6400"/>
              </a:lnSpc>
              <a:spcBef>
                <a:spcPts val="0"/>
              </a:spcBef>
              <a:spcAft>
                <a:spcPts val="0"/>
              </a:spcAft>
              <a:buNone/>
            </a:pPr>
            <a:r>
              <a:rPr lang="ja-JP" altLang="en-US" sz="6000" b="1" i="0" dirty="0">
                <a:solidFill>
                  <a:schemeClr val="bg1"/>
                </a:solidFill>
                <a:latin typeface="BIZ UDPゴシック" panose="020B0400000000000000" pitchFamily="50" charset="-128"/>
                <a:ea typeface="BIZ UDPゴシック" panose="020B0400000000000000" pitchFamily="50" charset="-128"/>
                <a:sym typeface="Arial"/>
              </a:rPr>
              <a:t>　      ビジネス</a:t>
            </a:r>
            <a:r>
              <a:rPr lang="ja-JP" altLang="en-US" sz="4000" b="1" i="0" dirty="0">
                <a:solidFill>
                  <a:schemeClr val="bg1"/>
                </a:solidFill>
                <a:latin typeface="BIZ UDPゴシック" panose="020B0400000000000000" pitchFamily="50" charset="-128"/>
                <a:ea typeface="BIZ UDPゴシック" panose="020B0400000000000000" pitchFamily="50" charset="-128"/>
                <a:sym typeface="Arial"/>
              </a:rPr>
              <a:t>をつくる</a:t>
            </a:r>
            <a:r>
              <a:rPr lang="en-US" altLang="ja-JP" sz="4000" b="1" i="0" dirty="0">
                <a:solidFill>
                  <a:schemeClr val="bg1"/>
                </a:solidFill>
                <a:latin typeface="BIZ UDPゴシック" panose="020B0400000000000000" pitchFamily="50" charset="-128"/>
                <a:ea typeface="BIZ UDPゴシック" panose="020B0400000000000000" pitchFamily="50" charset="-128"/>
                <a:sym typeface="Arial"/>
              </a:rPr>
              <a:t> </a:t>
            </a:r>
            <a:endParaRPr lang="en-US" altLang="ja-JP" sz="6000" b="1" i="0" dirty="0">
              <a:solidFill>
                <a:schemeClr val="bg1"/>
              </a:solidFill>
              <a:latin typeface="BIZ UDPゴシック" panose="020B0400000000000000" pitchFamily="50" charset="-128"/>
              <a:ea typeface="BIZ UDPゴシック" panose="020B0400000000000000" pitchFamily="50" charset="-128"/>
              <a:sym typeface="Arial"/>
            </a:endParaRPr>
          </a:p>
        </p:txBody>
      </p:sp>
      <p:sp>
        <p:nvSpPr>
          <p:cNvPr id="15" name="テキスト ボックス 14">
            <a:extLst>
              <a:ext uri="{FF2B5EF4-FFF2-40B4-BE49-F238E27FC236}">
                <a16:creationId xmlns:a16="http://schemas.microsoft.com/office/drawing/2014/main" id="{58459133-241F-5BB6-6C5A-AC1E521F257E}"/>
              </a:ext>
            </a:extLst>
          </p:cNvPr>
          <p:cNvSpPr txBox="1"/>
          <p:nvPr/>
        </p:nvSpPr>
        <p:spPr>
          <a:xfrm>
            <a:off x="4917901" y="1196118"/>
            <a:ext cx="1180131" cy="707886"/>
          </a:xfrm>
          <a:prstGeom prst="rect">
            <a:avLst/>
          </a:prstGeom>
          <a:noFill/>
        </p:spPr>
        <p:txBody>
          <a:bodyPr wrap="none" rtlCol="0">
            <a:spAutoFit/>
          </a:bodyPr>
          <a:lstStyle/>
          <a:p>
            <a:r>
              <a:rPr lang="ja-JP" altLang="en-US" sz="4000" b="1" i="0" dirty="0">
                <a:solidFill>
                  <a:schemeClr val="bg1"/>
                </a:solidFill>
                <a:latin typeface="BIZ UDPゴシック" panose="020B0400000000000000" pitchFamily="50" charset="-128"/>
                <a:ea typeface="BIZ UDPゴシック" panose="020B0400000000000000" pitchFamily="50" charset="-128"/>
                <a:sym typeface="Arial"/>
              </a:rPr>
              <a:t>から</a:t>
            </a:r>
            <a:endParaRPr lang="ja-JP" altLang="en-US" sz="4000" dirty="0"/>
          </a:p>
        </p:txBody>
      </p:sp>
      <p:sp>
        <p:nvSpPr>
          <p:cNvPr id="20" name="テキスト ボックス 19">
            <a:extLst>
              <a:ext uri="{FF2B5EF4-FFF2-40B4-BE49-F238E27FC236}">
                <a16:creationId xmlns:a16="http://schemas.microsoft.com/office/drawing/2014/main" id="{80E57515-9133-56F6-6645-628DA2BC0BD6}"/>
              </a:ext>
            </a:extLst>
          </p:cNvPr>
          <p:cNvSpPr txBox="1"/>
          <p:nvPr/>
        </p:nvSpPr>
        <p:spPr>
          <a:xfrm>
            <a:off x="1099610" y="3659607"/>
            <a:ext cx="4645824" cy="338554"/>
          </a:xfrm>
          <a:prstGeom prst="rect">
            <a:avLst/>
          </a:prstGeom>
          <a:noFill/>
        </p:spPr>
        <p:txBody>
          <a:bodyPr wrap="non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朽ちていくだけの空き家を新たな価値に変換する</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70F91402-B3E6-87FB-9C34-350669B936E3}"/>
              </a:ext>
            </a:extLst>
          </p:cNvPr>
          <p:cNvPicPr>
            <a:picLocks noChangeAspect="1"/>
          </p:cNvPicPr>
          <p:nvPr/>
        </p:nvPicPr>
        <p:blipFill>
          <a:blip r:embed="rId4"/>
          <a:stretch>
            <a:fillRect/>
          </a:stretch>
        </p:blipFill>
        <p:spPr>
          <a:xfrm>
            <a:off x="4813957" y="5557771"/>
            <a:ext cx="1750407" cy="2570597"/>
          </a:xfrm>
          <a:prstGeom prst="rect">
            <a:avLst/>
          </a:prstGeom>
        </p:spPr>
      </p:pic>
      <p:pic>
        <p:nvPicPr>
          <p:cNvPr id="6" name="図 5">
            <a:extLst>
              <a:ext uri="{FF2B5EF4-FFF2-40B4-BE49-F238E27FC236}">
                <a16:creationId xmlns:a16="http://schemas.microsoft.com/office/drawing/2014/main" id="{BBD1CF81-B51D-E0EF-F911-E1EA5BDF8C81}"/>
              </a:ext>
            </a:extLst>
          </p:cNvPr>
          <p:cNvPicPr>
            <a:picLocks noChangeAspect="1"/>
          </p:cNvPicPr>
          <p:nvPr/>
        </p:nvPicPr>
        <p:blipFill rotWithShape="1">
          <a:blip r:embed="rId5"/>
          <a:srcRect b="9767"/>
          <a:stretch/>
        </p:blipFill>
        <p:spPr>
          <a:xfrm>
            <a:off x="134798" y="8121051"/>
            <a:ext cx="1232988" cy="16667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18" name="Google Shape;85;p1">
            <a:extLst>
              <a:ext uri="{FF2B5EF4-FFF2-40B4-BE49-F238E27FC236}">
                <a16:creationId xmlns:a16="http://schemas.microsoft.com/office/drawing/2014/main" id="{41031D9B-63D9-4092-35AC-63178ED6E9EB}"/>
              </a:ext>
            </a:extLst>
          </p:cNvPr>
          <p:cNvSpPr txBox="1"/>
          <p:nvPr/>
        </p:nvSpPr>
        <p:spPr>
          <a:xfrm>
            <a:off x="-1655" y="7188"/>
            <a:ext cx="6858000" cy="276959"/>
          </a:xfrm>
          <a:prstGeom prst="rect">
            <a:avLst/>
          </a:prstGeom>
          <a:solidFill>
            <a:srgbClr val="B4916B"/>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lang="ja-JP" altLang="en-US" sz="1200" b="1" i="0" u="none" strike="noStrike" cap="none" dirty="0">
              <a:solidFill>
                <a:schemeClr val="bg1"/>
              </a:solidFill>
              <a:latin typeface="BIZ UDPゴシック" panose="020B0400000000000000" pitchFamily="50" charset="-128"/>
              <a:ea typeface="BIZ UDPゴシック" panose="020B0400000000000000" pitchFamily="50" charset="-128"/>
              <a:sym typeface="Arial"/>
            </a:endParaRPr>
          </a:p>
        </p:txBody>
      </p:sp>
      <p:sp>
        <p:nvSpPr>
          <p:cNvPr id="106" name="四角形: 角を丸くする 105">
            <a:extLst>
              <a:ext uri="{FF2B5EF4-FFF2-40B4-BE49-F238E27FC236}">
                <a16:creationId xmlns:a16="http://schemas.microsoft.com/office/drawing/2014/main" id="{37888E6B-53DA-7354-500E-6ACF6DEE3A91}"/>
              </a:ext>
            </a:extLst>
          </p:cNvPr>
          <p:cNvSpPr/>
          <p:nvPr/>
        </p:nvSpPr>
        <p:spPr>
          <a:xfrm>
            <a:off x="158375" y="7635624"/>
            <a:ext cx="3486018" cy="600165"/>
          </a:xfrm>
          <a:prstGeom prst="roundRect">
            <a:avLst/>
          </a:prstGeom>
          <a:solidFill>
            <a:srgbClr val="9966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四角形: 角を丸くする 104">
            <a:extLst>
              <a:ext uri="{FF2B5EF4-FFF2-40B4-BE49-F238E27FC236}">
                <a16:creationId xmlns:a16="http://schemas.microsoft.com/office/drawing/2014/main" id="{D1685FF1-C2B7-D198-5E3C-2D2156211591}"/>
              </a:ext>
            </a:extLst>
          </p:cNvPr>
          <p:cNvSpPr/>
          <p:nvPr/>
        </p:nvSpPr>
        <p:spPr>
          <a:xfrm>
            <a:off x="129800" y="6641448"/>
            <a:ext cx="3398570" cy="600165"/>
          </a:xfrm>
          <a:prstGeom prst="roundRect">
            <a:avLst/>
          </a:prstGeom>
          <a:solidFill>
            <a:srgbClr val="9966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0B46F91C-77DA-D84E-FB33-8AA33B59FE82}"/>
              </a:ext>
            </a:extLst>
          </p:cNvPr>
          <p:cNvPicPr>
            <a:picLocks noChangeAspect="1"/>
          </p:cNvPicPr>
          <p:nvPr/>
        </p:nvPicPr>
        <p:blipFill rotWithShape="1">
          <a:blip r:embed="rId3"/>
          <a:srcRect l="2593" r="3821"/>
          <a:stretch/>
        </p:blipFill>
        <p:spPr>
          <a:xfrm>
            <a:off x="3849020" y="1365656"/>
            <a:ext cx="2699467" cy="2316535"/>
          </a:xfrm>
          <a:prstGeom prst="rect">
            <a:avLst/>
          </a:prstGeom>
        </p:spPr>
      </p:pic>
      <p:sp>
        <p:nvSpPr>
          <p:cNvPr id="107" name="Google Shape;107;p2"/>
          <p:cNvSpPr/>
          <p:nvPr/>
        </p:nvSpPr>
        <p:spPr>
          <a:xfrm>
            <a:off x="0" y="9285769"/>
            <a:ext cx="6858000" cy="6155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200" dirty="0">
                <a:solidFill>
                  <a:srgbClr val="000000"/>
                </a:solidFill>
                <a:latin typeface="BIZ UDPゴシック" panose="020B0400000000000000" pitchFamily="50" charset="-128"/>
                <a:ea typeface="BIZ UDPゴシック" panose="020B0400000000000000" pitchFamily="50" charset="-128"/>
                <a:sym typeface="Arial"/>
              </a:rPr>
              <a:t>書評・著者インタビュー等のご検討をいただければ幸いです。情報掲載、画像提供の問い合わせ</a:t>
            </a:r>
            <a:endParaRPr sz="1400" dirty="0">
              <a:solidFill>
                <a:schemeClr val="dk1"/>
              </a:solidFill>
              <a:latin typeface="BIZ UDPゴシック" panose="020B0400000000000000" pitchFamily="50" charset="-128"/>
              <a:ea typeface="BIZ UDPゴシック" panose="020B0400000000000000" pitchFamily="50" charset="-128"/>
              <a:sym typeface="Arial"/>
            </a:endParaRPr>
          </a:p>
          <a:p>
            <a:pPr marL="0" marR="0" lvl="0" indent="0" algn="ctr" rtl="0">
              <a:spcBef>
                <a:spcPts val="0"/>
              </a:spcBef>
              <a:spcAft>
                <a:spcPts val="0"/>
              </a:spcAft>
              <a:buNone/>
            </a:pPr>
            <a:r>
              <a:rPr lang="ja-JP" sz="1100" dirty="0">
                <a:solidFill>
                  <a:srgbClr val="000000"/>
                </a:solidFill>
                <a:latin typeface="BIZ UDPゴシック" panose="020B0400000000000000" pitchFamily="50" charset="-128"/>
                <a:ea typeface="BIZ UDPゴシック" panose="020B0400000000000000" pitchFamily="50" charset="-128"/>
                <a:sym typeface="Arial"/>
              </a:rPr>
              <a:t>古垣（フルガキ）TEL：03-3983-3225　090-4424-6911　</a:t>
            </a:r>
            <a:r>
              <a:rPr lang="ja-JP" sz="1100" u="sng" dirty="0">
                <a:solidFill>
                  <a:srgbClr val="000000"/>
                </a:solidFill>
                <a:latin typeface="BIZ UDPゴシック" panose="020B0400000000000000" pitchFamily="50" charset="-128"/>
                <a:ea typeface="BIZ UDPゴシック" panose="020B0400000000000000" pitchFamily="50" charset="-128"/>
                <a:sym typeface="Arial"/>
              </a:rPr>
              <a:t>furugaki@asa21.com</a:t>
            </a:r>
            <a:endParaRPr sz="1800" dirty="0">
              <a:solidFill>
                <a:schemeClr val="dk1"/>
              </a:solidFill>
              <a:latin typeface="BIZ UDPゴシック" panose="020B0400000000000000" pitchFamily="50" charset="-128"/>
              <a:ea typeface="BIZ UDPゴシック" panose="020B0400000000000000" pitchFamily="50" charset="-128"/>
              <a:sym typeface="Arial"/>
            </a:endParaRPr>
          </a:p>
          <a:p>
            <a:pPr marL="0" marR="0" lvl="0" indent="0" algn="ctr" rtl="0">
              <a:spcBef>
                <a:spcPts val="0"/>
              </a:spcBef>
              <a:spcAft>
                <a:spcPts val="0"/>
              </a:spcAft>
              <a:buNone/>
            </a:pPr>
            <a:r>
              <a:rPr lang="ja-JP" sz="1100" dirty="0">
                <a:solidFill>
                  <a:srgbClr val="000000"/>
                </a:solidFill>
                <a:latin typeface="BIZ UDPゴシック" panose="020B0400000000000000" pitchFamily="50" charset="-128"/>
                <a:ea typeface="BIZ UDPゴシック" panose="020B0400000000000000" pitchFamily="50" charset="-128"/>
                <a:sym typeface="Arial"/>
              </a:rPr>
              <a:t>株式会社あさ出版　東京都豊島区南池袋2-9-9 第一池袋ホワイトビル6階</a:t>
            </a:r>
            <a:endParaRPr sz="1800" dirty="0">
              <a:solidFill>
                <a:schemeClr val="dk1"/>
              </a:solidFill>
              <a:latin typeface="BIZ UDPゴシック" panose="020B0400000000000000" pitchFamily="50" charset="-128"/>
              <a:ea typeface="BIZ UDPゴシック" panose="020B0400000000000000" pitchFamily="50" charset="-128"/>
              <a:sym typeface="Arial"/>
            </a:endParaRPr>
          </a:p>
        </p:txBody>
      </p:sp>
      <p:cxnSp>
        <p:nvCxnSpPr>
          <p:cNvPr id="108" name="Google Shape;108;p2"/>
          <p:cNvCxnSpPr/>
          <p:nvPr/>
        </p:nvCxnSpPr>
        <p:spPr>
          <a:xfrm>
            <a:off x="0" y="9289939"/>
            <a:ext cx="6858000" cy="0"/>
          </a:xfrm>
          <a:prstGeom prst="straightConnector1">
            <a:avLst/>
          </a:prstGeom>
          <a:noFill/>
          <a:ln w="9525" cap="flat" cmpd="sng">
            <a:solidFill>
              <a:schemeClr val="dk1"/>
            </a:solidFill>
            <a:prstDash val="solid"/>
            <a:miter lim="800000"/>
            <a:headEnd type="none" w="sm" len="sm"/>
            <a:tailEnd type="none" w="sm" len="sm"/>
          </a:ln>
        </p:spPr>
      </p:cxnSp>
      <p:sp>
        <p:nvSpPr>
          <p:cNvPr id="2" name="Google Shape;85;p1">
            <a:extLst>
              <a:ext uri="{FF2B5EF4-FFF2-40B4-BE49-F238E27FC236}">
                <a16:creationId xmlns:a16="http://schemas.microsoft.com/office/drawing/2014/main" id="{0CB00FC4-3663-F65D-98CC-7376DF91B25D}"/>
              </a:ext>
            </a:extLst>
          </p:cNvPr>
          <p:cNvSpPr txBox="1"/>
          <p:nvPr/>
        </p:nvSpPr>
        <p:spPr>
          <a:xfrm>
            <a:off x="0" y="3816397"/>
            <a:ext cx="6858000" cy="276959"/>
          </a:xfrm>
          <a:prstGeom prst="rect">
            <a:avLst/>
          </a:prstGeom>
          <a:solidFill>
            <a:srgbClr val="B4916B"/>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lang="ja-JP" altLang="en-US" sz="1200" b="1" i="0" u="none" strike="noStrike" cap="none" dirty="0">
              <a:solidFill>
                <a:schemeClr val="bg1"/>
              </a:solidFill>
              <a:latin typeface="BIZ UDPゴシック" panose="020B0400000000000000" pitchFamily="50" charset="-128"/>
              <a:ea typeface="BIZ UDPゴシック" panose="020B0400000000000000" pitchFamily="50" charset="-128"/>
              <a:sym typeface="Arial"/>
            </a:endParaRPr>
          </a:p>
        </p:txBody>
      </p:sp>
      <p:sp>
        <p:nvSpPr>
          <p:cNvPr id="3" name="テキスト ボックス 2">
            <a:extLst>
              <a:ext uri="{FF2B5EF4-FFF2-40B4-BE49-F238E27FC236}">
                <a16:creationId xmlns:a16="http://schemas.microsoft.com/office/drawing/2014/main" id="{A8C1FC7A-C202-7591-F42F-86F1B6CB81B2}"/>
              </a:ext>
            </a:extLst>
          </p:cNvPr>
          <p:cNvSpPr txBox="1"/>
          <p:nvPr/>
        </p:nvSpPr>
        <p:spPr>
          <a:xfrm>
            <a:off x="0" y="-28392"/>
            <a:ext cx="2884123" cy="338554"/>
          </a:xfrm>
          <a:prstGeom prst="rect">
            <a:avLst/>
          </a:prstGeom>
          <a:noFill/>
        </p:spPr>
        <p:txBody>
          <a:bodyPr wrap="non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サーキュラーエコノミーとは？</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6A5815E7-28D4-649A-F2B3-5683AA7955B4}"/>
              </a:ext>
            </a:extLst>
          </p:cNvPr>
          <p:cNvSpPr txBox="1"/>
          <p:nvPr/>
        </p:nvSpPr>
        <p:spPr>
          <a:xfrm>
            <a:off x="-18377" y="3777959"/>
            <a:ext cx="4248279" cy="338554"/>
          </a:xfrm>
          <a:prstGeom prst="rect">
            <a:avLst/>
          </a:prstGeom>
          <a:noFill/>
        </p:spPr>
        <p:txBody>
          <a:bodyPr wrap="none" rtlCol="0">
            <a:spAutoFit/>
          </a:bodyPr>
          <a:lstStyle/>
          <a:p>
            <a:r>
              <a:rPr kumimoji="1" lang="ja-JP" altLang="en-US" sz="1600" b="1" spc="-50" dirty="0">
                <a:solidFill>
                  <a:schemeClr val="bg1"/>
                </a:solidFill>
                <a:latin typeface="BIZ UDPゴシック" panose="020B0400000000000000" pitchFamily="50" charset="-128"/>
                <a:ea typeface="BIZ UDPゴシック" panose="020B0400000000000000" pitchFamily="50" charset="-128"/>
              </a:rPr>
              <a:t>古民家・古木を循環させ地域経済を循環させる</a:t>
            </a:r>
            <a:endParaRPr kumimoji="1" lang="en-US" altLang="ja-JP" sz="1600" b="1" spc="-50" dirty="0">
              <a:solidFill>
                <a:schemeClr val="bg1"/>
              </a:solidFill>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7D60997D-A04B-D338-038E-F4C4F24B4806}"/>
              </a:ext>
            </a:extLst>
          </p:cNvPr>
          <p:cNvPicPr>
            <a:picLocks noChangeAspect="1"/>
          </p:cNvPicPr>
          <p:nvPr/>
        </p:nvPicPr>
        <p:blipFill>
          <a:blip r:embed="rId4"/>
          <a:stretch>
            <a:fillRect/>
          </a:stretch>
        </p:blipFill>
        <p:spPr>
          <a:xfrm>
            <a:off x="3674367" y="4261618"/>
            <a:ext cx="3048771" cy="2029585"/>
          </a:xfrm>
          <a:prstGeom prst="rect">
            <a:avLst/>
          </a:prstGeom>
        </p:spPr>
      </p:pic>
      <p:sp>
        <p:nvSpPr>
          <p:cNvPr id="6" name="テキスト ボックス 5">
            <a:extLst>
              <a:ext uri="{FF2B5EF4-FFF2-40B4-BE49-F238E27FC236}">
                <a16:creationId xmlns:a16="http://schemas.microsoft.com/office/drawing/2014/main" id="{4930CA9C-7840-F170-6A80-B1B65B3D410F}"/>
              </a:ext>
            </a:extLst>
          </p:cNvPr>
          <p:cNvSpPr txBox="1"/>
          <p:nvPr/>
        </p:nvSpPr>
        <p:spPr>
          <a:xfrm>
            <a:off x="20489" y="409854"/>
            <a:ext cx="6494918" cy="646331"/>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　本書のキーワードの一つが</a:t>
            </a:r>
            <a:r>
              <a:rPr lang="ja-JP" altLang="en-US" sz="1200" b="1" dirty="0">
                <a:solidFill>
                  <a:srgbClr val="8B1F39"/>
                </a:solidFill>
                <a:latin typeface="BIZ UDPゴシック" panose="020B0400000000000000" pitchFamily="50" charset="-128"/>
                <a:ea typeface="BIZ UDPゴシック" panose="020B0400000000000000" pitchFamily="50" charset="-128"/>
              </a:rPr>
              <a:t>「サーキュラーエコノミー」</a:t>
            </a:r>
            <a:r>
              <a:rPr lang="ja-JP" altLang="en-US" sz="1200" dirty="0">
                <a:latin typeface="BIZ UDPゴシック" panose="020B0400000000000000" pitchFamily="50" charset="-128"/>
                <a:ea typeface="BIZ UDPゴシック" panose="020B0400000000000000" pitchFamily="50" charset="-128"/>
              </a:rPr>
              <a:t>です。サーキュラー（</a:t>
            </a:r>
            <a:r>
              <a:rPr lang="en-US" altLang="ja-JP" sz="1200" dirty="0">
                <a:latin typeface="BIZ UDPゴシック" panose="020B0400000000000000" pitchFamily="50" charset="-128"/>
                <a:ea typeface="BIZ UDPゴシック" panose="020B0400000000000000" pitchFamily="50" charset="-128"/>
              </a:rPr>
              <a:t>circular</a:t>
            </a:r>
            <a:r>
              <a:rPr lang="ja-JP" altLang="en-US" sz="1200" dirty="0">
                <a:latin typeface="BIZ UDPゴシック" panose="020B0400000000000000" pitchFamily="50" charset="-128"/>
                <a:ea typeface="BIZ UDPゴシック" panose="020B0400000000000000" pitchFamily="50" charset="-128"/>
              </a:rPr>
              <a:t>）とは、「円形の」「循環する」という意味で、サーキュラーエコノミーとは「循環型の経済」を指しています。</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C71B435-331A-530B-D3FE-AABD7657F27E}"/>
              </a:ext>
            </a:extLst>
          </p:cNvPr>
          <p:cNvSpPr txBox="1"/>
          <p:nvPr/>
        </p:nvSpPr>
        <p:spPr>
          <a:xfrm>
            <a:off x="12872" y="938228"/>
            <a:ext cx="3490676" cy="2862322"/>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　サーキュラーエコノミーは、始めから廃棄物を出さないしくみをつくろうとする考え方です。原材料やエネルギーなどの投入を最小限に抑えながら、生産、消費、リサイクルという循環を回し続けていくのです。そのため、環境負荷を従来に比べ、さらに抑えることが可能です。</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もう一つのキーワードが、</a:t>
            </a:r>
            <a:r>
              <a:rPr lang="ja-JP" altLang="en-US" sz="1200" b="1" dirty="0">
                <a:solidFill>
                  <a:srgbClr val="8B1F39"/>
                </a:solidFill>
                <a:latin typeface="BIZ UDPゴシック" panose="020B0400000000000000" pitchFamily="50" charset="-128"/>
                <a:ea typeface="BIZ UDPゴシック" panose="020B0400000000000000" pitchFamily="50" charset="-128"/>
              </a:rPr>
              <a:t>「アップサイクル」</a:t>
            </a:r>
            <a:r>
              <a:rPr lang="ja-JP" altLang="en-US" sz="1200" dirty="0">
                <a:solidFill>
                  <a:schemeClr val="tx1"/>
                </a:solidFill>
                <a:latin typeface="BIZ UDPゴシック" panose="020B0400000000000000" pitchFamily="50" charset="-128"/>
                <a:ea typeface="BIZ UDPゴシック" panose="020B0400000000000000" pitchFamily="50" charset="-128"/>
              </a:rPr>
              <a:t>です。</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これは捨てられるはずだったものに新たな価値を与えて再生する考え方です。例えば、着なくなった服を切ってデザイン性豊かなバッグにつくり替えるなどが該当します。つまり、サイクルを回す際に、もとの製品よりも価値が高め、再循環させているのです。</a:t>
            </a:r>
            <a:endParaRPr lang="en-US" altLang="ja-JP" sz="1200" dirty="0">
              <a:latin typeface="BIZ UDPゴシック" panose="020B0400000000000000" pitchFamily="50" charset="-128"/>
              <a:ea typeface="BIZ UDPゴシック" panose="020B0400000000000000" pitchFamily="50" charset="-128"/>
            </a:endParaRPr>
          </a:p>
          <a:p>
            <a:endParaRPr kumimoji="1" lang="ja-JP" altLang="en-US" sz="1200" dirty="0"/>
          </a:p>
        </p:txBody>
      </p:sp>
      <p:sp>
        <p:nvSpPr>
          <p:cNvPr id="18" name="吹き出し: 円形 17">
            <a:extLst>
              <a:ext uri="{FF2B5EF4-FFF2-40B4-BE49-F238E27FC236}">
                <a16:creationId xmlns:a16="http://schemas.microsoft.com/office/drawing/2014/main" id="{0BE08561-0B09-708D-C1F1-16E85935F8A8}"/>
              </a:ext>
            </a:extLst>
          </p:cNvPr>
          <p:cNvSpPr/>
          <p:nvPr/>
        </p:nvSpPr>
        <p:spPr>
          <a:xfrm rot="12501460">
            <a:off x="3649125" y="2767601"/>
            <a:ext cx="955805" cy="787400"/>
          </a:xfrm>
          <a:prstGeom prst="wedgeEllipseCallout">
            <a:avLst>
              <a:gd name="adj1" fmla="val -3032"/>
              <a:gd name="adj2" fmla="val 95742"/>
            </a:avLst>
          </a:prstGeom>
          <a:solidFill>
            <a:srgbClr val="8B1F39"/>
          </a:solidFill>
          <a:ln>
            <a:solidFill>
              <a:srgbClr val="8B1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2EC6EC66-94A1-F758-616F-F84B2625D870}"/>
              </a:ext>
            </a:extLst>
          </p:cNvPr>
          <p:cNvSpPr txBox="1"/>
          <p:nvPr/>
        </p:nvSpPr>
        <p:spPr>
          <a:xfrm>
            <a:off x="3680517" y="2814000"/>
            <a:ext cx="922047" cy="584775"/>
          </a:xfrm>
          <a:prstGeom prst="rect">
            <a:avLst/>
          </a:prstGeom>
          <a:noFill/>
        </p:spPr>
        <p:txBody>
          <a:bodyPr wrap="none" rtlCol="0">
            <a:spAutoFit/>
          </a:bodyPr>
          <a:lstStyle/>
          <a:p>
            <a:r>
              <a:rPr kumimoji="1" lang="ja-JP" altLang="en-US" sz="1600" dirty="0">
                <a:solidFill>
                  <a:schemeClr val="bg1"/>
                </a:solidFill>
                <a:latin typeface="BIZ UDPゴシック" panose="020B0400000000000000" pitchFamily="50" charset="-128"/>
                <a:ea typeface="BIZ UDPゴシック" panose="020B0400000000000000" pitchFamily="50" charset="-128"/>
              </a:rPr>
              <a:t> アップ</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600" dirty="0">
                <a:solidFill>
                  <a:schemeClr val="bg1"/>
                </a:solidFill>
                <a:latin typeface="BIZ UDPゴシック" panose="020B0400000000000000" pitchFamily="50" charset="-128"/>
                <a:ea typeface="BIZ UDPゴシック" panose="020B0400000000000000" pitchFamily="50" charset="-128"/>
              </a:rPr>
              <a:t>サイクル</a:t>
            </a:r>
          </a:p>
        </p:txBody>
      </p:sp>
      <p:sp>
        <p:nvSpPr>
          <p:cNvPr id="19" name="テキスト ボックス 18">
            <a:extLst>
              <a:ext uri="{FF2B5EF4-FFF2-40B4-BE49-F238E27FC236}">
                <a16:creationId xmlns:a16="http://schemas.microsoft.com/office/drawing/2014/main" id="{4C81FF42-7261-5FA1-ACF5-C999C99CC4CD}"/>
              </a:ext>
            </a:extLst>
          </p:cNvPr>
          <p:cNvSpPr txBox="1"/>
          <p:nvPr/>
        </p:nvSpPr>
        <p:spPr>
          <a:xfrm>
            <a:off x="4411842" y="934184"/>
            <a:ext cx="2016899" cy="307777"/>
          </a:xfrm>
          <a:prstGeom prst="rect">
            <a:avLst/>
          </a:prstGeom>
          <a:noFill/>
        </p:spPr>
        <p:txBody>
          <a:bodyPr wrap="none" rtlCol="0">
            <a:spAutoFit/>
          </a:bodyPr>
          <a:lstStyle/>
          <a:p>
            <a:r>
              <a:rPr lang="ja-JP" altLang="en-US" sz="1400" b="1" u="sng" dirty="0">
                <a:latin typeface="BIZ UDPゴシック" panose="020B0400000000000000" pitchFamily="50" charset="-128"/>
                <a:ea typeface="BIZ UDPゴシック" panose="020B0400000000000000" pitchFamily="50" charset="-128"/>
              </a:rPr>
              <a:t>サーキュラーエコノミー</a:t>
            </a:r>
            <a:endParaRPr kumimoji="1" lang="ja-JP" altLang="en-US" b="1" u="sng" dirty="0"/>
          </a:p>
        </p:txBody>
      </p:sp>
      <p:sp>
        <p:nvSpPr>
          <p:cNvPr id="21" name="テキスト ボックス 20">
            <a:extLst>
              <a:ext uri="{FF2B5EF4-FFF2-40B4-BE49-F238E27FC236}">
                <a16:creationId xmlns:a16="http://schemas.microsoft.com/office/drawing/2014/main" id="{9BE243F6-CE07-5C24-7FD6-E8A572E047CB}"/>
              </a:ext>
            </a:extLst>
          </p:cNvPr>
          <p:cNvSpPr txBox="1"/>
          <p:nvPr/>
        </p:nvSpPr>
        <p:spPr>
          <a:xfrm>
            <a:off x="0" y="4169916"/>
            <a:ext cx="2305050" cy="307777"/>
          </a:xfrm>
          <a:prstGeom prst="rect">
            <a:avLst/>
          </a:prstGeom>
          <a:noFill/>
        </p:spPr>
        <p:txBody>
          <a:bodyPr wrap="square">
            <a:spAutoFit/>
          </a:bodyPr>
          <a:lstStyle/>
          <a:p>
            <a:r>
              <a:rPr lang="ja-JP" altLang="en-US" b="1" u="sng" dirty="0">
                <a:latin typeface="BIZ UDPゴシック" panose="020B0400000000000000" pitchFamily="50" charset="-128"/>
                <a:ea typeface="BIZ UDPゴシック" panose="020B0400000000000000" pitchFamily="50" charset="-128"/>
              </a:rPr>
              <a:t>山翠舎が行う循環</a:t>
            </a:r>
          </a:p>
        </p:txBody>
      </p:sp>
      <p:sp>
        <p:nvSpPr>
          <p:cNvPr id="22" name="テキスト ボックス 21">
            <a:extLst>
              <a:ext uri="{FF2B5EF4-FFF2-40B4-BE49-F238E27FC236}">
                <a16:creationId xmlns:a16="http://schemas.microsoft.com/office/drawing/2014/main" id="{C31A5365-F9C9-F5F0-95BD-50C91EDD7910}"/>
              </a:ext>
            </a:extLst>
          </p:cNvPr>
          <p:cNvSpPr txBox="1"/>
          <p:nvPr/>
        </p:nvSpPr>
        <p:spPr>
          <a:xfrm>
            <a:off x="-3581" y="4576838"/>
            <a:ext cx="4777425" cy="646331"/>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１．地方にとって貴重な財産である古民家や古木を</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1200" b="1" spc="-100" dirty="0">
                <a:latin typeface="BIZ UDPゴシック" panose="020B0400000000000000" pitchFamily="50" charset="-128"/>
                <a:ea typeface="BIZ UDPゴシック" panose="020B0400000000000000" pitchFamily="50" charset="-128"/>
              </a:rPr>
              <a:t>なんとか救い出し、建築物として再利用することで、</a:t>
            </a:r>
            <a:endParaRPr kumimoji="1" lang="en-US" altLang="ja-JP" sz="1200" b="1" spc="-100"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新たな価値を生みます。</a:t>
            </a:r>
          </a:p>
        </p:txBody>
      </p:sp>
      <p:sp>
        <p:nvSpPr>
          <p:cNvPr id="24" name="テキスト ボックス 23">
            <a:extLst>
              <a:ext uri="{FF2B5EF4-FFF2-40B4-BE49-F238E27FC236}">
                <a16:creationId xmlns:a16="http://schemas.microsoft.com/office/drawing/2014/main" id="{A78196EA-7F56-EA17-B30C-7F599C1A8DEA}"/>
              </a:ext>
            </a:extLst>
          </p:cNvPr>
          <p:cNvSpPr txBox="1"/>
          <p:nvPr/>
        </p:nvSpPr>
        <p:spPr>
          <a:xfrm>
            <a:off x="-3581" y="5205622"/>
            <a:ext cx="3849131" cy="830997"/>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２．</a:t>
            </a:r>
            <a:r>
              <a:rPr kumimoji="1" lang="ja-JP" altLang="en-US" sz="1200" b="1" spc="-100" dirty="0">
                <a:latin typeface="BIZ UDPゴシック" panose="020B0400000000000000" pitchFamily="50" charset="-128"/>
                <a:ea typeface="BIZ UDPゴシック" panose="020B0400000000000000" pitchFamily="50" charset="-128"/>
              </a:rPr>
              <a:t>民家や古木を生かして、魅力的な店舗やギャラリー、</a:t>
            </a:r>
            <a:endParaRPr kumimoji="1" lang="en-US" altLang="ja-JP" sz="1200" b="1" spc="-100"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コワーキングスペースなどをつくる。</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その結果、地域に新たな人の流れを生み出して</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活性化につなげます。</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9CBC6B8E-89D3-9148-3638-66AAEA444339}"/>
              </a:ext>
            </a:extLst>
          </p:cNvPr>
          <p:cNvSpPr txBox="1"/>
          <p:nvPr/>
        </p:nvSpPr>
        <p:spPr>
          <a:xfrm>
            <a:off x="36619" y="6375216"/>
            <a:ext cx="3643898" cy="276999"/>
          </a:xfrm>
          <a:prstGeom prst="rect">
            <a:avLst/>
          </a:prstGeom>
          <a:noFill/>
        </p:spPr>
        <p:txBody>
          <a:bodyPr wrap="square">
            <a:spAutoFit/>
          </a:bodyPr>
          <a:lstStyle/>
          <a:p>
            <a:r>
              <a:rPr lang="ja-JP" altLang="en-US" sz="1200" b="1" dirty="0">
                <a:latin typeface="BIZ UDPゴシック" panose="020B0400000000000000" pitchFamily="50" charset="-128"/>
                <a:ea typeface="BIZ UDPゴシック" panose="020B0400000000000000" pitchFamily="50" charset="-128"/>
              </a:rPr>
              <a:t>１．古民家を解体して古木を買い取り、施工に生かす</a:t>
            </a:r>
          </a:p>
        </p:txBody>
      </p:sp>
      <p:sp>
        <p:nvSpPr>
          <p:cNvPr id="27" name="テキスト ボックス 26">
            <a:extLst>
              <a:ext uri="{FF2B5EF4-FFF2-40B4-BE49-F238E27FC236}">
                <a16:creationId xmlns:a16="http://schemas.microsoft.com/office/drawing/2014/main" id="{E19864AF-76F0-07FD-B6E2-2A1912D5685F}"/>
              </a:ext>
            </a:extLst>
          </p:cNvPr>
          <p:cNvSpPr txBox="1"/>
          <p:nvPr/>
        </p:nvSpPr>
        <p:spPr>
          <a:xfrm>
            <a:off x="23556" y="7415770"/>
            <a:ext cx="3546164"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２．古木を活用した建築工事（修繕を含む）ビジネス</a:t>
            </a:r>
          </a:p>
        </p:txBody>
      </p:sp>
      <p:sp>
        <p:nvSpPr>
          <p:cNvPr id="28" name="テキスト ボックス 27">
            <a:extLst>
              <a:ext uri="{FF2B5EF4-FFF2-40B4-BE49-F238E27FC236}">
                <a16:creationId xmlns:a16="http://schemas.microsoft.com/office/drawing/2014/main" id="{66510309-24C6-D0EA-8A94-98A6E11D1634}"/>
              </a:ext>
            </a:extLst>
          </p:cNvPr>
          <p:cNvSpPr txBox="1"/>
          <p:nvPr/>
        </p:nvSpPr>
        <p:spPr>
          <a:xfrm flipH="1">
            <a:off x="12872" y="8302400"/>
            <a:ext cx="3889828" cy="276999"/>
          </a:xfrm>
          <a:prstGeom prst="rect">
            <a:avLst/>
          </a:prstGeom>
          <a:noFill/>
        </p:spPr>
        <p:txBody>
          <a:bodyPr wrap="square" rtlCol="0">
            <a:spAutoFit/>
          </a:bodyPr>
          <a:lstStyle/>
          <a:p>
            <a:pPr algn="l"/>
            <a:r>
              <a:rPr lang="ja-JP" altLang="en-US" sz="1200" b="1" i="0" u="none" strike="noStrike" baseline="0" dirty="0">
                <a:latin typeface="BIZ UDPゴシック" panose="020B0400000000000000" pitchFamily="50" charset="-128"/>
                <a:ea typeface="BIZ UDPゴシック" panose="020B0400000000000000" pitchFamily="50" charset="-128"/>
              </a:rPr>
              <a:t>３．古民家のサブリース（転貸）事業</a:t>
            </a:r>
            <a:endParaRPr kumimoji="1" lang="ja-JP" altLang="en-US" sz="1200" b="1" dirty="0">
              <a:latin typeface="BIZ UDPゴシック" panose="020B0400000000000000" pitchFamily="50" charset="-128"/>
              <a:ea typeface="BIZ UDPゴシック" panose="020B0400000000000000" pitchFamily="50" charset="-128"/>
            </a:endParaRPr>
          </a:p>
        </p:txBody>
      </p:sp>
      <p:pic>
        <p:nvPicPr>
          <p:cNvPr id="96" name="図 95">
            <a:extLst>
              <a:ext uri="{FF2B5EF4-FFF2-40B4-BE49-F238E27FC236}">
                <a16:creationId xmlns:a16="http://schemas.microsoft.com/office/drawing/2014/main" id="{080F3E70-60A4-7978-6AE0-6CAC1C7C5685}"/>
              </a:ext>
            </a:extLst>
          </p:cNvPr>
          <p:cNvPicPr>
            <a:picLocks noChangeAspect="1"/>
          </p:cNvPicPr>
          <p:nvPr/>
        </p:nvPicPr>
        <p:blipFill>
          <a:blip r:embed="rId5"/>
          <a:stretch>
            <a:fillRect/>
          </a:stretch>
        </p:blipFill>
        <p:spPr>
          <a:xfrm>
            <a:off x="3669563" y="6883602"/>
            <a:ext cx="3048771" cy="2032514"/>
          </a:xfrm>
          <a:prstGeom prst="rect">
            <a:avLst/>
          </a:prstGeom>
        </p:spPr>
      </p:pic>
      <p:sp>
        <p:nvSpPr>
          <p:cNvPr id="99" name="テキスト ボックス 98">
            <a:extLst>
              <a:ext uri="{FF2B5EF4-FFF2-40B4-BE49-F238E27FC236}">
                <a16:creationId xmlns:a16="http://schemas.microsoft.com/office/drawing/2014/main" id="{340B556B-EB1A-1BE6-2339-FFA537205068}"/>
              </a:ext>
            </a:extLst>
          </p:cNvPr>
          <p:cNvSpPr txBox="1"/>
          <p:nvPr/>
        </p:nvSpPr>
        <p:spPr>
          <a:xfrm>
            <a:off x="14634" y="6075323"/>
            <a:ext cx="3772407" cy="307777"/>
          </a:xfrm>
          <a:prstGeom prst="rect">
            <a:avLst/>
          </a:prstGeom>
          <a:noFill/>
        </p:spPr>
        <p:txBody>
          <a:bodyPr wrap="square">
            <a:spAutoFit/>
          </a:bodyPr>
          <a:lstStyle/>
          <a:p>
            <a:r>
              <a:rPr lang="ja-JP" altLang="en-US" b="1" u="sng" dirty="0">
                <a:latin typeface="BIZ UDPゴシック" panose="020B0400000000000000" pitchFamily="50" charset="-128"/>
                <a:ea typeface="BIZ UDPゴシック" panose="020B0400000000000000" pitchFamily="50" charset="-128"/>
              </a:rPr>
              <a:t>山翠舎が行う古民家・古木のビジネス</a:t>
            </a:r>
          </a:p>
        </p:txBody>
      </p:sp>
      <p:sp>
        <p:nvSpPr>
          <p:cNvPr id="101" name="テキスト ボックス 100">
            <a:extLst>
              <a:ext uri="{FF2B5EF4-FFF2-40B4-BE49-F238E27FC236}">
                <a16:creationId xmlns:a16="http://schemas.microsoft.com/office/drawing/2014/main" id="{76210E29-2D38-68EE-943C-2EC9785DE5AA}"/>
              </a:ext>
            </a:extLst>
          </p:cNvPr>
          <p:cNvSpPr txBox="1"/>
          <p:nvPr/>
        </p:nvSpPr>
        <p:spPr>
          <a:xfrm>
            <a:off x="71717" y="6636859"/>
            <a:ext cx="3546164" cy="600164"/>
          </a:xfrm>
          <a:prstGeom prst="rect">
            <a:avLst/>
          </a:prstGeom>
          <a:noFill/>
        </p:spPr>
        <p:txBody>
          <a:bodyPr wrap="square">
            <a:spAutoFit/>
          </a:bodyPr>
          <a:lstStyle/>
          <a:p>
            <a:r>
              <a:rPr lang="ja-JP" altLang="en-US" sz="1100" spc="-100" dirty="0">
                <a:latin typeface="BIZ UDPゴシック" panose="020B0400000000000000" pitchFamily="50" charset="-128"/>
                <a:ea typeface="BIZ UDPゴシック" panose="020B0400000000000000" pitchFamily="50" charset="-128"/>
              </a:rPr>
              <a:t>一般よりはるかに安い金額で解体を引き受け状態の良い古民家なら無料で解体します。</a:t>
            </a:r>
            <a:r>
              <a:rPr lang="ja-JP" altLang="en-US" sz="1100" i="0" u="none" strike="noStrike" spc="-100" baseline="0" dirty="0">
                <a:latin typeface="BIZ UDPゴシック" panose="020B0400000000000000" pitchFamily="50" charset="-128"/>
                <a:ea typeface="BIZ UDPゴシック" panose="020B0400000000000000" pitchFamily="50" charset="-128"/>
              </a:rPr>
              <a:t>常時</a:t>
            </a:r>
            <a:r>
              <a:rPr lang="en-US" altLang="ja-JP" sz="1100" i="0" u="none" strike="noStrike" spc="-100" baseline="0" dirty="0">
                <a:latin typeface="BIZ UDPゴシック" panose="020B0400000000000000" pitchFamily="50" charset="-128"/>
                <a:ea typeface="BIZ UDPゴシック" panose="020B0400000000000000" pitchFamily="50" charset="-128"/>
              </a:rPr>
              <a:t>5000</a:t>
            </a:r>
            <a:r>
              <a:rPr lang="ja-JP" altLang="en-US" sz="1100" i="0" u="none" strike="noStrike" spc="-100" baseline="0" dirty="0">
                <a:latin typeface="BIZ UDPゴシック" panose="020B0400000000000000" pitchFamily="50" charset="-128"/>
                <a:ea typeface="BIZ UDPゴシック" panose="020B0400000000000000" pitchFamily="50" charset="-128"/>
              </a:rPr>
              <a:t>本以上の古木が古木がストックされていて、全国各地からの注文に応えています。</a:t>
            </a:r>
            <a:endParaRPr lang="ja-JP" altLang="en-US" sz="1100" spc="-100" dirty="0">
              <a:latin typeface="BIZ UDPゴシック" panose="020B0400000000000000" pitchFamily="50" charset="-128"/>
              <a:ea typeface="BIZ UDPゴシック" panose="020B0400000000000000" pitchFamily="50" charset="-128"/>
            </a:endParaRPr>
          </a:p>
        </p:txBody>
      </p:sp>
      <p:sp>
        <p:nvSpPr>
          <p:cNvPr id="104" name="テキスト ボックス 103">
            <a:extLst>
              <a:ext uri="{FF2B5EF4-FFF2-40B4-BE49-F238E27FC236}">
                <a16:creationId xmlns:a16="http://schemas.microsoft.com/office/drawing/2014/main" id="{07B36293-4270-00DA-86EE-AA588B9E198B}"/>
              </a:ext>
            </a:extLst>
          </p:cNvPr>
          <p:cNvSpPr txBox="1"/>
          <p:nvPr/>
        </p:nvSpPr>
        <p:spPr>
          <a:xfrm>
            <a:off x="93350" y="7633481"/>
            <a:ext cx="3546164" cy="600164"/>
          </a:xfrm>
          <a:prstGeom prst="rect">
            <a:avLst/>
          </a:prstGeom>
          <a:noFill/>
        </p:spPr>
        <p:txBody>
          <a:bodyPr wrap="square">
            <a:spAutoFit/>
          </a:bodyPr>
          <a:lstStyle/>
          <a:p>
            <a:r>
              <a:rPr lang="ja-JP" altLang="en-US" sz="1100" spc="-100" dirty="0">
                <a:latin typeface="BIZ UDPゴシック" panose="020B0400000000000000" pitchFamily="50" charset="-128"/>
                <a:ea typeface="BIZ UDPゴシック" panose="020B0400000000000000" pitchFamily="50" charset="-128"/>
              </a:rPr>
              <a:t>ニューバランスが東京・日本橋でオープンしたコンセプトストア「</a:t>
            </a:r>
            <a:r>
              <a:rPr lang="en-US" altLang="ja-JP" sz="1100" spc="-100" dirty="0">
                <a:latin typeface="BIZ UDPゴシック" panose="020B0400000000000000" pitchFamily="50" charset="-128"/>
                <a:ea typeface="BIZ UDPゴシック" panose="020B0400000000000000" pitchFamily="50" charset="-128"/>
              </a:rPr>
              <a:t>T-HOUSE</a:t>
            </a:r>
            <a:r>
              <a:rPr lang="ja-JP" altLang="en-US" sz="1100" spc="-100" dirty="0">
                <a:latin typeface="BIZ UDPゴシック" panose="020B0400000000000000" pitchFamily="50" charset="-128"/>
                <a:ea typeface="BIZ UDPゴシック" panose="020B0400000000000000" pitchFamily="50" charset="-128"/>
              </a:rPr>
              <a:t> </a:t>
            </a:r>
            <a:r>
              <a:rPr lang="en-US" altLang="ja-JP" sz="1100" spc="-100" dirty="0">
                <a:latin typeface="BIZ UDPゴシック" panose="020B0400000000000000" pitchFamily="50" charset="-128"/>
                <a:ea typeface="BIZ UDPゴシック" panose="020B0400000000000000" pitchFamily="50" charset="-128"/>
              </a:rPr>
              <a:t>New</a:t>
            </a:r>
            <a:r>
              <a:rPr lang="ja-JP" altLang="en-US" sz="1100" spc="-100" dirty="0">
                <a:latin typeface="BIZ UDPゴシック" panose="020B0400000000000000" pitchFamily="50" charset="-128"/>
                <a:ea typeface="BIZ UDPゴシック" panose="020B0400000000000000" pitchFamily="50" charset="-128"/>
              </a:rPr>
              <a:t> </a:t>
            </a:r>
            <a:r>
              <a:rPr lang="en-US" altLang="ja-JP" sz="1100" spc="-100" dirty="0" err="1">
                <a:latin typeface="BIZ UDPゴシック" panose="020B0400000000000000" pitchFamily="50" charset="-128"/>
                <a:ea typeface="BIZ UDPゴシック" panose="020B0400000000000000" pitchFamily="50" charset="-128"/>
              </a:rPr>
              <a:t>Balanc</a:t>
            </a:r>
            <a:r>
              <a:rPr lang="ja-JP" altLang="en-US" sz="1100" spc="-100" dirty="0">
                <a:latin typeface="BIZ UDPゴシック" panose="020B0400000000000000" pitchFamily="50" charset="-128"/>
                <a:ea typeface="BIZ UDPゴシック" panose="020B0400000000000000" pitchFamily="50" charset="-128"/>
              </a:rPr>
              <a:t>」など</a:t>
            </a:r>
            <a:r>
              <a:rPr lang="en-US" altLang="ja-JP" sz="1100" spc="-100" dirty="0">
                <a:latin typeface="BIZ UDPゴシック" panose="020B0400000000000000" pitchFamily="50" charset="-128"/>
                <a:ea typeface="BIZ UDPゴシック" panose="020B0400000000000000" pitchFamily="50" charset="-128"/>
              </a:rPr>
              <a:t>500</a:t>
            </a:r>
            <a:r>
              <a:rPr lang="ja-JP" altLang="en-US" sz="1100" spc="-100" dirty="0">
                <a:latin typeface="BIZ UDPゴシック" panose="020B0400000000000000" pitchFamily="50" charset="-128"/>
                <a:ea typeface="BIZ UDPゴシック" panose="020B0400000000000000" pitchFamily="50" charset="-128"/>
              </a:rPr>
              <a:t>件以上の古木施工・古民家移築を手がけています。</a:t>
            </a:r>
            <a:endParaRPr lang="en-US" altLang="ja-JP" sz="1100" spc="-100" dirty="0">
              <a:latin typeface="BIZ UDPゴシック" panose="020B0400000000000000" pitchFamily="50" charset="-128"/>
              <a:ea typeface="BIZ UDPゴシック" panose="020B0400000000000000" pitchFamily="50" charset="-128"/>
            </a:endParaRPr>
          </a:p>
        </p:txBody>
      </p:sp>
      <p:sp>
        <p:nvSpPr>
          <p:cNvPr id="110" name="四角形: 角を丸くする 109">
            <a:extLst>
              <a:ext uri="{FF2B5EF4-FFF2-40B4-BE49-F238E27FC236}">
                <a16:creationId xmlns:a16="http://schemas.microsoft.com/office/drawing/2014/main" id="{485A10CC-E839-E3DE-ABC1-4AA78860EB05}"/>
              </a:ext>
            </a:extLst>
          </p:cNvPr>
          <p:cNvSpPr/>
          <p:nvPr/>
        </p:nvSpPr>
        <p:spPr>
          <a:xfrm>
            <a:off x="140386" y="8533781"/>
            <a:ext cx="3486018" cy="600165"/>
          </a:xfrm>
          <a:prstGeom prst="roundRect">
            <a:avLst/>
          </a:prstGeom>
          <a:solidFill>
            <a:srgbClr val="9966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テキスト ボックス 111">
            <a:extLst>
              <a:ext uri="{FF2B5EF4-FFF2-40B4-BE49-F238E27FC236}">
                <a16:creationId xmlns:a16="http://schemas.microsoft.com/office/drawing/2014/main" id="{53BFC16C-A251-92C7-1F26-94A1E8EE8243}"/>
              </a:ext>
            </a:extLst>
          </p:cNvPr>
          <p:cNvSpPr txBox="1"/>
          <p:nvPr/>
        </p:nvSpPr>
        <p:spPr>
          <a:xfrm>
            <a:off x="88704" y="8546478"/>
            <a:ext cx="3546164" cy="600164"/>
          </a:xfrm>
          <a:prstGeom prst="rect">
            <a:avLst/>
          </a:prstGeom>
          <a:noFill/>
        </p:spPr>
        <p:txBody>
          <a:bodyPr wrap="square">
            <a:spAutoFit/>
          </a:bodyPr>
          <a:lstStyle/>
          <a:p>
            <a:r>
              <a:rPr lang="ja-JP" altLang="en-US" sz="1100" spc="-100" dirty="0">
                <a:latin typeface="BIZ UDPゴシック" panose="020B0400000000000000" pitchFamily="50" charset="-128"/>
                <a:ea typeface="BIZ UDPゴシック" panose="020B0400000000000000" pitchFamily="50" charset="-128"/>
              </a:rPr>
              <a:t>古民家の管理に悩む人のエージェントとなって、古民家の活用を目指す人をマッチングをし、地域の活性化にも貢献しています。</a:t>
            </a:r>
            <a:endParaRPr lang="en-US" altLang="ja-JP" sz="1100" spc="-100" dirty="0">
              <a:latin typeface="BIZ UDPゴシック" panose="020B0400000000000000" pitchFamily="50" charset="-128"/>
              <a:ea typeface="BIZ UDPゴシック" panose="020B0400000000000000" pitchFamily="50" charset="-128"/>
            </a:endParaRPr>
          </a:p>
        </p:txBody>
      </p:sp>
      <p:sp>
        <p:nvSpPr>
          <p:cNvPr id="114" name="テキスト ボックス 113">
            <a:extLst>
              <a:ext uri="{FF2B5EF4-FFF2-40B4-BE49-F238E27FC236}">
                <a16:creationId xmlns:a16="http://schemas.microsoft.com/office/drawing/2014/main" id="{DAF4FE5B-1772-69CD-01F3-F68BA94DD91F}"/>
              </a:ext>
            </a:extLst>
          </p:cNvPr>
          <p:cNvSpPr txBox="1"/>
          <p:nvPr/>
        </p:nvSpPr>
        <p:spPr>
          <a:xfrm>
            <a:off x="3674367" y="6302221"/>
            <a:ext cx="3043967" cy="246221"/>
          </a:xfrm>
          <a:prstGeom prst="rect">
            <a:avLst/>
          </a:prstGeom>
          <a:noFill/>
        </p:spPr>
        <p:txBody>
          <a:bodyPr wrap="square">
            <a:spAutoFit/>
          </a:bodyPr>
          <a:lstStyle/>
          <a:p>
            <a:r>
              <a:rPr lang="ja-JP" altLang="en-US" sz="1000" b="1" i="0" u="none" strike="noStrike" baseline="0" dirty="0">
                <a:latin typeface="BIZ UDPゴシック" panose="020B0400000000000000" pitchFamily="50" charset="-128"/>
                <a:ea typeface="BIZ UDPゴシック" panose="020B0400000000000000" pitchFamily="50" charset="-128"/>
              </a:rPr>
              <a:t>京ごふく ゑり善（東京・銀座）</a:t>
            </a:r>
            <a:endParaRPr lang="ja-JP" altLang="en-US" sz="1800" dirty="0">
              <a:latin typeface="BIZ UDPゴシック" panose="020B0400000000000000" pitchFamily="50" charset="-128"/>
              <a:ea typeface="BIZ UDPゴシック" panose="020B0400000000000000" pitchFamily="50" charset="-128"/>
            </a:endParaRPr>
          </a:p>
        </p:txBody>
      </p:sp>
      <p:sp>
        <p:nvSpPr>
          <p:cNvPr id="116" name="テキスト ボックス 115">
            <a:extLst>
              <a:ext uri="{FF2B5EF4-FFF2-40B4-BE49-F238E27FC236}">
                <a16:creationId xmlns:a16="http://schemas.microsoft.com/office/drawing/2014/main" id="{6E7FB983-A2AC-D9D3-49B8-F4E0DD543BA8}"/>
              </a:ext>
            </a:extLst>
          </p:cNvPr>
          <p:cNvSpPr txBox="1"/>
          <p:nvPr/>
        </p:nvSpPr>
        <p:spPr>
          <a:xfrm>
            <a:off x="3617881" y="8916116"/>
            <a:ext cx="2930606" cy="246221"/>
          </a:xfrm>
          <a:prstGeom prst="rect">
            <a:avLst/>
          </a:prstGeom>
          <a:noFill/>
        </p:spPr>
        <p:txBody>
          <a:bodyPr wrap="square">
            <a:spAutoFit/>
          </a:bodyPr>
          <a:lstStyle/>
          <a:p>
            <a:r>
              <a:rPr lang="en-US" altLang="ja-JP" sz="1000" b="1" i="0" u="none" strike="noStrike" baseline="0" dirty="0">
                <a:solidFill>
                  <a:schemeClr val="tx1"/>
                </a:solidFill>
                <a:latin typeface="BIZ UDPゴシック" panose="020B0400000000000000" pitchFamily="50" charset="-128"/>
                <a:ea typeface="BIZ UDPゴシック" panose="020B0400000000000000" pitchFamily="50" charset="-128"/>
              </a:rPr>
              <a:t>EN FACE</a:t>
            </a:r>
            <a:r>
              <a:rPr lang="ja-JP" altLang="en-US" sz="1000" b="1" i="0" u="none" strike="noStrike" baseline="0" dirty="0">
                <a:solidFill>
                  <a:schemeClr val="tx1"/>
                </a:solidFill>
                <a:latin typeface="BIZ UDPゴシック" panose="020B0400000000000000" pitchFamily="50" charset="-128"/>
                <a:ea typeface="BIZ UDPゴシック" panose="020B0400000000000000" pitchFamily="50" charset="-128"/>
              </a:rPr>
              <a:t>（ミシュラン掲載店、東京・人形町）</a:t>
            </a:r>
            <a:endParaRPr lang="ja-JP" altLang="en-US" sz="1800" dirty="0">
              <a:solidFill>
                <a:schemeClr val="tx1"/>
              </a:solidFill>
              <a:latin typeface="BIZ UDPゴシック" panose="020B0400000000000000" pitchFamily="50" charset="-128"/>
              <a:ea typeface="BIZ UDPゴシック" panose="020B0400000000000000" pitchFamily="50" charset="-128"/>
            </a:endParaRPr>
          </a:p>
        </p:txBody>
      </p:sp>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TotalTime>
  <Words>1020</Words>
  <Application>Microsoft Office PowerPoint</Application>
  <PresentationFormat>A4 210 x 297 mm</PresentationFormat>
  <Paragraphs>66</Paragraphs>
  <Slides>2</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BIZ UDPゴシック</vt:lpstr>
      <vt:lpstr>BIZ UDP明朝 Medium</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広報　古垣</dc:creator>
  <cp:lastModifiedBy>Furugaki Tomoya</cp:lastModifiedBy>
  <cp:revision>24</cp:revision>
  <cp:lastPrinted>2023-01-27T06:52:04Z</cp:lastPrinted>
  <dcterms:created xsi:type="dcterms:W3CDTF">2018-09-06T03:50:03Z</dcterms:created>
  <dcterms:modified xsi:type="dcterms:W3CDTF">2023-02-03T15:04:46Z</dcterms:modified>
</cp:coreProperties>
</file>